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773" r:id="rId3"/>
    <p:sldId id="776" r:id="rId4"/>
    <p:sldId id="774" r:id="rId5"/>
    <p:sldId id="781" r:id="rId6"/>
    <p:sldId id="778" r:id="rId7"/>
    <p:sldId id="779" r:id="rId8"/>
    <p:sldId id="775" r:id="rId9"/>
    <p:sldId id="780" r:id="rId10"/>
    <p:sldId id="782" r:id="rId11"/>
    <p:sldId id="783" r:id="rId12"/>
    <p:sldId id="784" r:id="rId13"/>
    <p:sldId id="777" r:id="rId14"/>
    <p:sldId id="785" r:id="rId15"/>
    <p:sldId id="786" r:id="rId16"/>
    <p:sldId id="787" r:id="rId17"/>
    <p:sldId id="788" r:id="rId18"/>
    <p:sldId id="789" r:id="rId19"/>
    <p:sldId id="790" r:id="rId20"/>
    <p:sldId id="791" r:id="rId21"/>
    <p:sldId id="800" r:id="rId22"/>
    <p:sldId id="792" r:id="rId23"/>
    <p:sldId id="793" r:id="rId24"/>
    <p:sldId id="794" r:id="rId25"/>
    <p:sldId id="797" r:id="rId26"/>
    <p:sldId id="796" r:id="rId27"/>
    <p:sldId id="795" r:id="rId28"/>
    <p:sldId id="798" r:id="rId29"/>
    <p:sldId id="799" r:id="rId30"/>
    <p:sldId id="77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504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7DD3A-EBA1-4207-9CE1-76A59801D37C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A16A2-B646-420B-8943-A3945F044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1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0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9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4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6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0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8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6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9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3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9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23014-CF79-4E25-BACE-9EBBFC7C210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4BCF1-1970-4DAF-8407-A02671AD6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7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mailto:dcoyle@clemson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lifestyle/magazine/how-we-turned-the-bradford-pear-into-a-monster/2018/09/14/f29c8f68-91b6-11e8-b769-e3fff17f0689_story.html?utm_term=.889f16322662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southernforesthealth.net/plants/callery-pear/callery-pear-population-genetics-stud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ostogle.com/2018/03/19/bradford-pears-oklahoma-smell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coyle@clemson.edu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677037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hyperlink" Target="https://www.nal.usda.gov/exhibits/speccoll/exhibits/show/frank-mey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A7DFB-9F20-4E3D-9030-9F912A1C6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2261"/>
            <a:ext cx="9144000" cy="2267128"/>
          </a:xfrm>
        </p:spPr>
        <p:txBody>
          <a:bodyPr>
            <a:normAutofit/>
          </a:bodyPr>
          <a:lstStyle/>
          <a:p>
            <a:r>
              <a:rPr lang="en-US" dirty="0"/>
              <a:t>Bradford pear and </a:t>
            </a:r>
            <a:r>
              <a:rPr lang="en-US" dirty="0" err="1"/>
              <a:t>callery</a:t>
            </a:r>
            <a:r>
              <a:rPr lang="en-US" dirty="0"/>
              <a:t> pear: evolving pest plants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EADC50C7-2083-4ECF-A7D9-CD845F4CE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9607" y="3878491"/>
            <a:ext cx="5625296" cy="2267127"/>
          </a:xfrm>
        </p:spPr>
        <p:txBody>
          <a:bodyPr>
            <a:normAutofit/>
          </a:bodyPr>
          <a:lstStyle/>
          <a:p>
            <a:r>
              <a:rPr lang="en-US" sz="2800" dirty="0"/>
              <a:t>Dr. David Coyle</a:t>
            </a:r>
          </a:p>
          <a:p>
            <a:r>
              <a:rPr lang="en-US" sz="2800" dirty="0"/>
              <a:t>Clemson University</a:t>
            </a:r>
          </a:p>
          <a:p>
            <a:r>
              <a:rPr lang="en-US" sz="2800" dirty="0">
                <a:hlinkClick r:id="rId2"/>
              </a:rPr>
              <a:t>dcoyle@clemson.edu</a:t>
            </a:r>
            <a:endParaRPr lang="en-US" sz="2800" dirty="0"/>
          </a:p>
          <a:p>
            <a:r>
              <a:rPr lang="en-US" sz="2800" dirty="0"/>
              <a:t>@</a:t>
            </a:r>
            <a:r>
              <a:rPr lang="en-US" sz="2800" dirty="0" err="1"/>
              <a:t>drdavecoyle</a:t>
            </a:r>
            <a:endParaRPr lang="en-US" sz="2800" dirty="0"/>
          </a:p>
        </p:txBody>
      </p:sp>
      <p:pic>
        <p:nvPicPr>
          <p:cNvPr id="7" name="Picture 2" descr="Image result for twitter bird">
            <a:extLst>
              <a:ext uri="{FF2B5EF4-FFF2-40B4-BE49-F238E27FC236}">
                <a16:creationId xmlns:a16="http://schemas.microsoft.com/office/drawing/2014/main" id="{653BCF9E-0907-4379-BBC4-B81815FD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64" y="5520478"/>
            <a:ext cx="260872" cy="2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instagram">
            <a:extLst>
              <a:ext uri="{FF2B5EF4-FFF2-40B4-BE49-F238E27FC236}">
                <a16:creationId xmlns:a16="http://schemas.microsoft.com/office/drawing/2014/main" id="{69245AA8-9D03-4A61-9B16-83C36489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10" y="5497386"/>
            <a:ext cx="230990" cy="2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9880DF-0119-4495-8E60-0C33B5755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29767" r="8333"/>
          <a:stretch/>
        </p:blipFill>
        <p:spPr>
          <a:xfrm>
            <a:off x="1206796" y="3926536"/>
            <a:ext cx="2245676" cy="2562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8320DD-013B-4960-8594-68DEE7C44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668" y="5984324"/>
            <a:ext cx="1592683" cy="504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8D9F6-A4F8-46FC-9E41-4284C0EE3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489" y="6024793"/>
            <a:ext cx="1864676" cy="4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5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1647-710D-49E8-860F-F1E10DD4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 worked!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57929-A2DD-4E94-9032-E329D9F59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315490" cy="4351338"/>
          </a:xfrm>
        </p:spPr>
        <p:txBody>
          <a:bodyPr/>
          <a:lstStyle/>
          <a:p>
            <a:r>
              <a:rPr lang="en-US" i="1" dirty="0"/>
              <a:t>P. </a:t>
            </a:r>
            <a:r>
              <a:rPr lang="en-US" i="1" dirty="0" err="1"/>
              <a:t>calleryana</a:t>
            </a:r>
            <a:r>
              <a:rPr lang="en-US" i="1" dirty="0"/>
              <a:t> </a:t>
            </a:r>
            <a:r>
              <a:rPr lang="en-US" dirty="0"/>
              <a:t>helped SAVE 	the pear industry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08081-CF34-4688-B0F5-ACF0A70D8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666875"/>
            <a:ext cx="3848100" cy="5191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2396C-A85C-4836-A1EF-0701BD52D22B}"/>
              </a:ext>
            </a:extLst>
          </p:cNvPr>
          <p:cNvSpPr txBox="1"/>
          <p:nvPr/>
        </p:nvSpPr>
        <p:spPr>
          <a:xfrm>
            <a:off x="1505151" y="3270923"/>
            <a:ext cx="324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Scion from a native, edible pear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B64C95-9503-47C2-BFDB-92BF23922815}"/>
              </a:ext>
            </a:extLst>
          </p:cNvPr>
          <p:cNvSpPr txBox="1"/>
          <p:nvPr/>
        </p:nvSpPr>
        <p:spPr>
          <a:xfrm>
            <a:off x="1505150" y="4992727"/>
            <a:ext cx="2562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Callery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 pear rootstock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A31067-B84A-465C-8297-DB447BCAE667}"/>
              </a:ext>
            </a:extLst>
          </p:cNvPr>
          <p:cNvSpPr/>
          <p:nvPr/>
        </p:nvSpPr>
        <p:spPr>
          <a:xfrm>
            <a:off x="3912781" y="4854844"/>
            <a:ext cx="1520456" cy="631556"/>
          </a:xfrm>
          <a:custGeom>
            <a:avLst/>
            <a:gdLst>
              <a:gd name="connsiteX0" fmla="*/ 0 w 1520456"/>
              <a:gd name="connsiteY0" fmla="*/ 631556 h 631556"/>
              <a:gd name="connsiteX1" fmla="*/ 988828 w 1520456"/>
              <a:gd name="connsiteY1" fmla="*/ 238151 h 631556"/>
              <a:gd name="connsiteX2" fmla="*/ 1063256 w 1520456"/>
              <a:gd name="connsiteY2" fmla="*/ 216886 h 631556"/>
              <a:gd name="connsiteX3" fmla="*/ 1137684 w 1520456"/>
              <a:gd name="connsiteY3" fmla="*/ 206254 h 631556"/>
              <a:gd name="connsiteX4" fmla="*/ 1520456 w 1520456"/>
              <a:gd name="connsiteY4" fmla="*/ 195621 h 631556"/>
              <a:gd name="connsiteX5" fmla="*/ 1509824 w 1520456"/>
              <a:gd name="connsiteY5" fmla="*/ 142458 h 631556"/>
              <a:gd name="connsiteX6" fmla="*/ 1435396 w 1520456"/>
              <a:gd name="connsiteY6" fmla="*/ 57398 h 631556"/>
              <a:gd name="connsiteX7" fmla="*/ 1424763 w 1520456"/>
              <a:gd name="connsiteY7" fmla="*/ 14868 h 631556"/>
              <a:gd name="connsiteX8" fmla="*/ 1392866 w 1520456"/>
              <a:gd name="connsiteY8" fmla="*/ 4235 h 631556"/>
              <a:gd name="connsiteX9" fmla="*/ 1435396 w 1520456"/>
              <a:gd name="connsiteY9" fmla="*/ 89296 h 631556"/>
              <a:gd name="connsiteX10" fmla="*/ 1456661 w 1520456"/>
              <a:gd name="connsiteY10" fmla="*/ 121193 h 631556"/>
              <a:gd name="connsiteX11" fmla="*/ 1488559 w 1520456"/>
              <a:gd name="connsiteY11" fmla="*/ 142458 h 631556"/>
              <a:gd name="connsiteX12" fmla="*/ 1520456 w 1520456"/>
              <a:gd name="connsiteY12" fmla="*/ 206254 h 631556"/>
              <a:gd name="connsiteX13" fmla="*/ 1509824 w 1520456"/>
              <a:gd name="connsiteY13" fmla="*/ 248784 h 631556"/>
              <a:gd name="connsiteX14" fmla="*/ 1446028 w 1520456"/>
              <a:gd name="connsiteY14" fmla="*/ 291314 h 631556"/>
              <a:gd name="connsiteX15" fmla="*/ 1350335 w 1520456"/>
              <a:gd name="connsiteY15" fmla="*/ 387007 h 63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20456" h="631556">
                <a:moveTo>
                  <a:pt x="0" y="631556"/>
                </a:moveTo>
                <a:lnTo>
                  <a:pt x="988828" y="238151"/>
                </a:lnTo>
                <a:cubicBezTo>
                  <a:pt x="1008170" y="230495"/>
                  <a:pt x="1044299" y="220333"/>
                  <a:pt x="1063256" y="216886"/>
                </a:cubicBezTo>
                <a:cubicBezTo>
                  <a:pt x="1087913" y="212403"/>
                  <a:pt x="1112650" y="207418"/>
                  <a:pt x="1137684" y="206254"/>
                </a:cubicBezTo>
                <a:cubicBezTo>
                  <a:pt x="1265186" y="200324"/>
                  <a:pt x="1392865" y="199165"/>
                  <a:pt x="1520456" y="195621"/>
                </a:cubicBezTo>
                <a:cubicBezTo>
                  <a:pt x="1516912" y="177900"/>
                  <a:pt x="1517302" y="158910"/>
                  <a:pt x="1509824" y="142458"/>
                </a:cubicBezTo>
                <a:cubicBezTo>
                  <a:pt x="1482858" y="83133"/>
                  <a:pt x="1477232" y="85289"/>
                  <a:pt x="1435396" y="57398"/>
                </a:cubicBezTo>
                <a:cubicBezTo>
                  <a:pt x="1431852" y="43221"/>
                  <a:pt x="1433892" y="26279"/>
                  <a:pt x="1424763" y="14868"/>
                </a:cubicBezTo>
                <a:cubicBezTo>
                  <a:pt x="1417762" y="6116"/>
                  <a:pt x="1395064" y="-6755"/>
                  <a:pt x="1392866" y="4235"/>
                </a:cubicBezTo>
                <a:cubicBezTo>
                  <a:pt x="1382705" y="55040"/>
                  <a:pt x="1413753" y="62242"/>
                  <a:pt x="1435396" y="89296"/>
                </a:cubicBezTo>
                <a:cubicBezTo>
                  <a:pt x="1443379" y="99274"/>
                  <a:pt x="1447625" y="112157"/>
                  <a:pt x="1456661" y="121193"/>
                </a:cubicBezTo>
                <a:cubicBezTo>
                  <a:pt x="1465697" y="130229"/>
                  <a:pt x="1477926" y="135370"/>
                  <a:pt x="1488559" y="142458"/>
                </a:cubicBezTo>
                <a:cubicBezTo>
                  <a:pt x="1499311" y="158587"/>
                  <a:pt x="1520456" y="184242"/>
                  <a:pt x="1520456" y="206254"/>
                </a:cubicBezTo>
                <a:cubicBezTo>
                  <a:pt x="1520456" y="220867"/>
                  <a:pt x="1519447" y="237787"/>
                  <a:pt x="1509824" y="248784"/>
                </a:cubicBezTo>
                <a:cubicBezTo>
                  <a:pt x="1492994" y="268018"/>
                  <a:pt x="1464100" y="273242"/>
                  <a:pt x="1446028" y="291314"/>
                </a:cubicBezTo>
                <a:lnTo>
                  <a:pt x="1350335" y="387007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FEBA16C-8912-45F3-8F76-8F7DAD70DAEF}"/>
              </a:ext>
            </a:extLst>
          </p:cNvPr>
          <p:cNvSpPr/>
          <p:nvPr/>
        </p:nvSpPr>
        <p:spPr>
          <a:xfrm>
            <a:off x="4635795" y="3561907"/>
            <a:ext cx="669852" cy="372140"/>
          </a:xfrm>
          <a:custGeom>
            <a:avLst/>
            <a:gdLst>
              <a:gd name="connsiteX0" fmla="*/ 0 w 669852"/>
              <a:gd name="connsiteY0" fmla="*/ 212651 h 372140"/>
              <a:gd name="connsiteX1" fmla="*/ 457200 w 669852"/>
              <a:gd name="connsiteY1" fmla="*/ 148856 h 372140"/>
              <a:gd name="connsiteX2" fmla="*/ 627321 w 669852"/>
              <a:gd name="connsiteY2" fmla="*/ 127591 h 372140"/>
              <a:gd name="connsiteX3" fmla="*/ 627321 w 669852"/>
              <a:gd name="connsiteY3" fmla="*/ 63795 h 372140"/>
              <a:gd name="connsiteX4" fmla="*/ 595424 w 669852"/>
              <a:gd name="connsiteY4" fmla="*/ 42530 h 372140"/>
              <a:gd name="connsiteX5" fmla="*/ 574158 w 669852"/>
              <a:gd name="connsiteY5" fmla="*/ 21265 h 372140"/>
              <a:gd name="connsiteX6" fmla="*/ 510363 w 669852"/>
              <a:gd name="connsiteY6" fmla="*/ 0 h 372140"/>
              <a:gd name="connsiteX7" fmla="*/ 574158 w 669852"/>
              <a:gd name="connsiteY7" fmla="*/ 53163 h 372140"/>
              <a:gd name="connsiteX8" fmla="*/ 616689 w 669852"/>
              <a:gd name="connsiteY8" fmla="*/ 106326 h 372140"/>
              <a:gd name="connsiteX9" fmla="*/ 648586 w 669852"/>
              <a:gd name="connsiteY9" fmla="*/ 127591 h 372140"/>
              <a:gd name="connsiteX10" fmla="*/ 669852 w 669852"/>
              <a:gd name="connsiteY10" fmla="*/ 148856 h 372140"/>
              <a:gd name="connsiteX11" fmla="*/ 648586 w 669852"/>
              <a:gd name="connsiteY11" fmla="*/ 170121 h 372140"/>
              <a:gd name="connsiteX12" fmla="*/ 616689 w 669852"/>
              <a:gd name="connsiteY12" fmla="*/ 191386 h 372140"/>
              <a:gd name="connsiteX13" fmla="*/ 563526 w 669852"/>
              <a:gd name="connsiteY13" fmla="*/ 233916 h 372140"/>
              <a:gd name="connsiteX14" fmla="*/ 531628 w 669852"/>
              <a:gd name="connsiteY14" fmla="*/ 255181 h 372140"/>
              <a:gd name="connsiteX15" fmla="*/ 520996 w 669852"/>
              <a:gd name="connsiteY15" fmla="*/ 287079 h 372140"/>
              <a:gd name="connsiteX16" fmla="*/ 489098 w 669852"/>
              <a:gd name="connsiteY16" fmla="*/ 318977 h 372140"/>
              <a:gd name="connsiteX17" fmla="*/ 467833 w 669852"/>
              <a:gd name="connsiteY17" fmla="*/ 372140 h 37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9852" h="372140">
                <a:moveTo>
                  <a:pt x="0" y="212651"/>
                </a:moveTo>
                <a:lnTo>
                  <a:pt x="457200" y="148856"/>
                </a:lnTo>
                <a:cubicBezTo>
                  <a:pt x="666419" y="121735"/>
                  <a:pt x="501488" y="152756"/>
                  <a:pt x="627321" y="127591"/>
                </a:cubicBezTo>
                <a:cubicBezTo>
                  <a:pt x="635661" y="102572"/>
                  <a:pt x="647336" y="88814"/>
                  <a:pt x="627321" y="63795"/>
                </a:cubicBezTo>
                <a:cubicBezTo>
                  <a:pt x="619338" y="53817"/>
                  <a:pt x="605402" y="50513"/>
                  <a:pt x="595424" y="42530"/>
                </a:cubicBezTo>
                <a:cubicBezTo>
                  <a:pt x="587596" y="36268"/>
                  <a:pt x="583124" y="25748"/>
                  <a:pt x="574158" y="21265"/>
                </a:cubicBezTo>
                <a:cubicBezTo>
                  <a:pt x="554109" y="11241"/>
                  <a:pt x="510363" y="0"/>
                  <a:pt x="510363" y="0"/>
                </a:cubicBezTo>
                <a:cubicBezTo>
                  <a:pt x="586128" y="75765"/>
                  <a:pt x="500149" y="-6044"/>
                  <a:pt x="574158" y="53163"/>
                </a:cubicBezTo>
                <a:cubicBezTo>
                  <a:pt x="626772" y="95253"/>
                  <a:pt x="561422" y="51058"/>
                  <a:pt x="616689" y="106326"/>
                </a:cubicBezTo>
                <a:cubicBezTo>
                  <a:pt x="625725" y="115362"/>
                  <a:pt x="638608" y="119608"/>
                  <a:pt x="648586" y="127591"/>
                </a:cubicBezTo>
                <a:cubicBezTo>
                  <a:pt x="656414" y="133853"/>
                  <a:pt x="662763" y="141768"/>
                  <a:pt x="669852" y="148856"/>
                </a:cubicBezTo>
                <a:cubicBezTo>
                  <a:pt x="662763" y="155944"/>
                  <a:pt x="656414" y="163859"/>
                  <a:pt x="648586" y="170121"/>
                </a:cubicBezTo>
                <a:cubicBezTo>
                  <a:pt x="638608" y="178104"/>
                  <a:pt x="625725" y="182350"/>
                  <a:pt x="616689" y="191386"/>
                </a:cubicBezTo>
                <a:cubicBezTo>
                  <a:pt x="568597" y="239479"/>
                  <a:pt x="625624" y="213218"/>
                  <a:pt x="563526" y="233916"/>
                </a:cubicBezTo>
                <a:cubicBezTo>
                  <a:pt x="552893" y="241004"/>
                  <a:pt x="539611" y="245202"/>
                  <a:pt x="531628" y="255181"/>
                </a:cubicBezTo>
                <a:cubicBezTo>
                  <a:pt x="524627" y="263933"/>
                  <a:pt x="527213" y="277754"/>
                  <a:pt x="520996" y="287079"/>
                </a:cubicBezTo>
                <a:cubicBezTo>
                  <a:pt x="512655" y="299590"/>
                  <a:pt x="499731" y="308344"/>
                  <a:pt x="489098" y="318977"/>
                </a:cubicBezTo>
                <a:cubicBezTo>
                  <a:pt x="477249" y="366370"/>
                  <a:pt x="488797" y="351174"/>
                  <a:pt x="467833" y="37214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But…then…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D838-3862-4479-A271-98CC0E51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7994356" cy="4351338"/>
          </a:xfrm>
        </p:spPr>
        <p:txBody>
          <a:bodyPr/>
          <a:lstStyle/>
          <a:p>
            <a:r>
              <a:rPr lang="en-US" dirty="0"/>
              <a:t>Several </a:t>
            </a:r>
            <a:r>
              <a:rPr lang="en-US" dirty="0" err="1"/>
              <a:t>outplantings</a:t>
            </a:r>
            <a:r>
              <a:rPr lang="en-US" dirty="0"/>
              <a:t> located at the U.S. Plant 	Introduction Station in Glenn Dale, MD</a:t>
            </a:r>
          </a:p>
          <a:p>
            <a:r>
              <a:rPr lang="en-US" dirty="0"/>
              <a:t>Some </a:t>
            </a:r>
            <a:r>
              <a:rPr lang="en-US" i="1" dirty="0"/>
              <a:t>P. </a:t>
            </a:r>
            <a:r>
              <a:rPr lang="en-US" i="1" dirty="0" err="1"/>
              <a:t>calleryana</a:t>
            </a:r>
            <a:r>
              <a:rPr lang="en-US" i="1" dirty="0"/>
              <a:t> </a:t>
            </a:r>
            <a:r>
              <a:rPr lang="en-US" dirty="0"/>
              <a:t>selections had horticultural value</a:t>
            </a:r>
          </a:p>
          <a:p>
            <a:pPr lvl="1"/>
            <a:r>
              <a:rPr lang="en-US" dirty="0"/>
              <a:t>Disease resistant</a:t>
            </a:r>
          </a:p>
          <a:p>
            <a:pPr lvl="1"/>
            <a:r>
              <a:rPr lang="en-US" dirty="0"/>
              <a:t>Drought resistant</a:t>
            </a:r>
          </a:p>
          <a:p>
            <a:pPr lvl="1"/>
            <a:r>
              <a:rPr lang="en-US" dirty="0"/>
              <a:t>Pollution resistant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6D193-48BA-4FAF-8AA7-B7E0FDFF7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414" y="3429000"/>
            <a:ext cx="4912242" cy="3243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0BFA54-4AE0-4453-BA01-F7569CB3EFBD}"/>
              </a:ext>
            </a:extLst>
          </p:cNvPr>
          <p:cNvSpPr txBox="1"/>
          <p:nvPr/>
        </p:nvSpPr>
        <p:spPr>
          <a:xfrm>
            <a:off x="4810195" y="3519377"/>
            <a:ext cx="3138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John Creech, Horticulturalist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15909-F831-48E4-8194-D777D0109055}"/>
              </a:ext>
            </a:extLst>
          </p:cNvPr>
          <p:cNvSpPr txBox="1"/>
          <p:nvPr/>
        </p:nvSpPr>
        <p:spPr>
          <a:xfrm>
            <a:off x="2915396" y="6670978"/>
            <a:ext cx="63770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hlinkClick r:id="rId3"/>
              </a:rPr>
              <a:t>https://www.washingtonpost.com/lifestyle/magazine/how-we-turned-the-bradford-pear-into-a-monster/2018/09/14/f29c8f68-91b6-11e8-b769-e3fff17f0689_story.html?utm_term=.889f16322662</a:t>
            </a:r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52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28BF-4984-4D7C-A58E-64659D21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One selection was </a:t>
            </a:r>
            <a:r>
              <a:rPr lang="en-US" dirty="0" err="1"/>
              <a:t>thornless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10C70-23C2-42F2-B0F3-85877B006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667250" cy="4351338"/>
          </a:xfrm>
        </p:spPr>
        <p:txBody>
          <a:bodyPr/>
          <a:lstStyle/>
          <a:p>
            <a:r>
              <a:rPr lang="en-US" dirty="0"/>
              <a:t>Named it “Bradford” after 	former station director.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282AC-3D06-4034-A5D9-12A60D80D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666875"/>
            <a:ext cx="3848100" cy="5191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CA80E-BD76-4506-B443-A13DF18BCE96}"/>
              </a:ext>
            </a:extLst>
          </p:cNvPr>
          <p:cNvSpPr txBox="1"/>
          <p:nvPr/>
        </p:nvSpPr>
        <p:spPr>
          <a:xfrm>
            <a:off x="1585137" y="3270923"/>
            <a:ext cx="3168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All scions were Bradford (</a:t>
            </a:r>
            <a:r>
              <a:rPr lang="en-US" sz="28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thornless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 shoot)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FD4E0-CC71-4AC2-A7CA-398AA04E5073}"/>
              </a:ext>
            </a:extLst>
          </p:cNvPr>
          <p:cNvSpPr txBox="1"/>
          <p:nvPr/>
        </p:nvSpPr>
        <p:spPr>
          <a:xfrm>
            <a:off x="345688" y="4992727"/>
            <a:ext cx="3721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Rootstocks were all </a:t>
            </a:r>
            <a:r>
              <a:rPr lang="en-US" sz="2800" i="1" dirty="0">
                <a:solidFill>
                  <a:schemeClr val="accent1"/>
                </a:solidFill>
                <a:latin typeface="Comic Sans MS" panose="030F0702030302020204" pitchFamily="66" charset="0"/>
              </a:rPr>
              <a:t>P. </a:t>
            </a:r>
            <a:r>
              <a:rPr lang="en-US" sz="2800" i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calleryana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, but of different genetics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857015-DA81-42B6-BB58-25A35860FD5C}"/>
              </a:ext>
            </a:extLst>
          </p:cNvPr>
          <p:cNvSpPr/>
          <p:nvPr/>
        </p:nvSpPr>
        <p:spPr>
          <a:xfrm>
            <a:off x="3912781" y="4854844"/>
            <a:ext cx="1520456" cy="631556"/>
          </a:xfrm>
          <a:custGeom>
            <a:avLst/>
            <a:gdLst>
              <a:gd name="connsiteX0" fmla="*/ 0 w 1520456"/>
              <a:gd name="connsiteY0" fmla="*/ 631556 h 631556"/>
              <a:gd name="connsiteX1" fmla="*/ 988828 w 1520456"/>
              <a:gd name="connsiteY1" fmla="*/ 238151 h 631556"/>
              <a:gd name="connsiteX2" fmla="*/ 1063256 w 1520456"/>
              <a:gd name="connsiteY2" fmla="*/ 216886 h 631556"/>
              <a:gd name="connsiteX3" fmla="*/ 1137684 w 1520456"/>
              <a:gd name="connsiteY3" fmla="*/ 206254 h 631556"/>
              <a:gd name="connsiteX4" fmla="*/ 1520456 w 1520456"/>
              <a:gd name="connsiteY4" fmla="*/ 195621 h 631556"/>
              <a:gd name="connsiteX5" fmla="*/ 1509824 w 1520456"/>
              <a:gd name="connsiteY5" fmla="*/ 142458 h 631556"/>
              <a:gd name="connsiteX6" fmla="*/ 1435396 w 1520456"/>
              <a:gd name="connsiteY6" fmla="*/ 57398 h 631556"/>
              <a:gd name="connsiteX7" fmla="*/ 1424763 w 1520456"/>
              <a:gd name="connsiteY7" fmla="*/ 14868 h 631556"/>
              <a:gd name="connsiteX8" fmla="*/ 1392866 w 1520456"/>
              <a:gd name="connsiteY8" fmla="*/ 4235 h 631556"/>
              <a:gd name="connsiteX9" fmla="*/ 1435396 w 1520456"/>
              <a:gd name="connsiteY9" fmla="*/ 89296 h 631556"/>
              <a:gd name="connsiteX10" fmla="*/ 1456661 w 1520456"/>
              <a:gd name="connsiteY10" fmla="*/ 121193 h 631556"/>
              <a:gd name="connsiteX11" fmla="*/ 1488559 w 1520456"/>
              <a:gd name="connsiteY11" fmla="*/ 142458 h 631556"/>
              <a:gd name="connsiteX12" fmla="*/ 1520456 w 1520456"/>
              <a:gd name="connsiteY12" fmla="*/ 206254 h 631556"/>
              <a:gd name="connsiteX13" fmla="*/ 1509824 w 1520456"/>
              <a:gd name="connsiteY13" fmla="*/ 248784 h 631556"/>
              <a:gd name="connsiteX14" fmla="*/ 1446028 w 1520456"/>
              <a:gd name="connsiteY14" fmla="*/ 291314 h 631556"/>
              <a:gd name="connsiteX15" fmla="*/ 1350335 w 1520456"/>
              <a:gd name="connsiteY15" fmla="*/ 387007 h 63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20456" h="631556">
                <a:moveTo>
                  <a:pt x="0" y="631556"/>
                </a:moveTo>
                <a:lnTo>
                  <a:pt x="988828" y="238151"/>
                </a:lnTo>
                <a:cubicBezTo>
                  <a:pt x="1008170" y="230495"/>
                  <a:pt x="1044299" y="220333"/>
                  <a:pt x="1063256" y="216886"/>
                </a:cubicBezTo>
                <a:cubicBezTo>
                  <a:pt x="1087913" y="212403"/>
                  <a:pt x="1112650" y="207418"/>
                  <a:pt x="1137684" y="206254"/>
                </a:cubicBezTo>
                <a:cubicBezTo>
                  <a:pt x="1265186" y="200324"/>
                  <a:pt x="1392865" y="199165"/>
                  <a:pt x="1520456" y="195621"/>
                </a:cubicBezTo>
                <a:cubicBezTo>
                  <a:pt x="1516912" y="177900"/>
                  <a:pt x="1517302" y="158910"/>
                  <a:pt x="1509824" y="142458"/>
                </a:cubicBezTo>
                <a:cubicBezTo>
                  <a:pt x="1482858" y="83133"/>
                  <a:pt x="1477232" y="85289"/>
                  <a:pt x="1435396" y="57398"/>
                </a:cubicBezTo>
                <a:cubicBezTo>
                  <a:pt x="1431852" y="43221"/>
                  <a:pt x="1433892" y="26279"/>
                  <a:pt x="1424763" y="14868"/>
                </a:cubicBezTo>
                <a:cubicBezTo>
                  <a:pt x="1417762" y="6116"/>
                  <a:pt x="1395064" y="-6755"/>
                  <a:pt x="1392866" y="4235"/>
                </a:cubicBezTo>
                <a:cubicBezTo>
                  <a:pt x="1382705" y="55040"/>
                  <a:pt x="1413753" y="62242"/>
                  <a:pt x="1435396" y="89296"/>
                </a:cubicBezTo>
                <a:cubicBezTo>
                  <a:pt x="1443379" y="99274"/>
                  <a:pt x="1447625" y="112157"/>
                  <a:pt x="1456661" y="121193"/>
                </a:cubicBezTo>
                <a:cubicBezTo>
                  <a:pt x="1465697" y="130229"/>
                  <a:pt x="1477926" y="135370"/>
                  <a:pt x="1488559" y="142458"/>
                </a:cubicBezTo>
                <a:cubicBezTo>
                  <a:pt x="1499311" y="158587"/>
                  <a:pt x="1520456" y="184242"/>
                  <a:pt x="1520456" y="206254"/>
                </a:cubicBezTo>
                <a:cubicBezTo>
                  <a:pt x="1520456" y="220867"/>
                  <a:pt x="1519447" y="237787"/>
                  <a:pt x="1509824" y="248784"/>
                </a:cubicBezTo>
                <a:cubicBezTo>
                  <a:pt x="1492994" y="268018"/>
                  <a:pt x="1464100" y="273242"/>
                  <a:pt x="1446028" y="291314"/>
                </a:cubicBezTo>
                <a:lnTo>
                  <a:pt x="1350335" y="387007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F00B73-69F7-413D-9925-B97769BBAF6D}"/>
              </a:ext>
            </a:extLst>
          </p:cNvPr>
          <p:cNvSpPr/>
          <p:nvPr/>
        </p:nvSpPr>
        <p:spPr>
          <a:xfrm>
            <a:off x="4635795" y="3561907"/>
            <a:ext cx="669852" cy="372140"/>
          </a:xfrm>
          <a:custGeom>
            <a:avLst/>
            <a:gdLst>
              <a:gd name="connsiteX0" fmla="*/ 0 w 669852"/>
              <a:gd name="connsiteY0" fmla="*/ 212651 h 372140"/>
              <a:gd name="connsiteX1" fmla="*/ 457200 w 669852"/>
              <a:gd name="connsiteY1" fmla="*/ 148856 h 372140"/>
              <a:gd name="connsiteX2" fmla="*/ 627321 w 669852"/>
              <a:gd name="connsiteY2" fmla="*/ 127591 h 372140"/>
              <a:gd name="connsiteX3" fmla="*/ 627321 w 669852"/>
              <a:gd name="connsiteY3" fmla="*/ 63795 h 372140"/>
              <a:gd name="connsiteX4" fmla="*/ 595424 w 669852"/>
              <a:gd name="connsiteY4" fmla="*/ 42530 h 372140"/>
              <a:gd name="connsiteX5" fmla="*/ 574158 w 669852"/>
              <a:gd name="connsiteY5" fmla="*/ 21265 h 372140"/>
              <a:gd name="connsiteX6" fmla="*/ 510363 w 669852"/>
              <a:gd name="connsiteY6" fmla="*/ 0 h 372140"/>
              <a:gd name="connsiteX7" fmla="*/ 574158 w 669852"/>
              <a:gd name="connsiteY7" fmla="*/ 53163 h 372140"/>
              <a:gd name="connsiteX8" fmla="*/ 616689 w 669852"/>
              <a:gd name="connsiteY8" fmla="*/ 106326 h 372140"/>
              <a:gd name="connsiteX9" fmla="*/ 648586 w 669852"/>
              <a:gd name="connsiteY9" fmla="*/ 127591 h 372140"/>
              <a:gd name="connsiteX10" fmla="*/ 669852 w 669852"/>
              <a:gd name="connsiteY10" fmla="*/ 148856 h 372140"/>
              <a:gd name="connsiteX11" fmla="*/ 648586 w 669852"/>
              <a:gd name="connsiteY11" fmla="*/ 170121 h 372140"/>
              <a:gd name="connsiteX12" fmla="*/ 616689 w 669852"/>
              <a:gd name="connsiteY12" fmla="*/ 191386 h 372140"/>
              <a:gd name="connsiteX13" fmla="*/ 563526 w 669852"/>
              <a:gd name="connsiteY13" fmla="*/ 233916 h 372140"/>
              <a:gd name="connsiteX14" fmla="*/ 531628 w 669852"/>
              <a:gd name="connsiteY14" fmla="*/ 255181 h 372140"/>
              <a:gd name="connsiteX15" fmla="*/ 520996 w 669852"/>
              <a:gd name="connsiteY15" fmla="*/ 287079 h 372140"/>
              <a:gd name="connsiteX16" fmla="*/ 489098 w 669852"/>
              <a:gd name="connsiteY16" fmla="*/ 318977 h 372140"/>
              <a:gd name="connsiteX17" fmla="*/ 467833 w 669852"/>
              <a:gd name="connsiteY17" fmla="*/ 372140 h 37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9852" h="372140">
                <a:moveTo>
                  <a:pt x="0" y="212651"/>
                </a:moveTo>
                <a:lnTo>
                  <a:pt x="457200" y="148856"/>
                </a:lnTo>
                <a:cubicBezTo>
                  <a:pt x="666419" y="121735"/>
                  <a:pt x="501488" y="152756"/>
                  <a:pt x="627321" y="127591"/>
                </a:cubicBezTo>
                <a:cubicBezTo>
                  <a:pt x="635661" y="102572"/>
                  <a:pt x="647336" y="88814"/>
                  <a:pt x="627321" y="63795"/>
                </a:cubicBezTo>
                <a:cubicBezTo>
                  <a:pt x="619338" y="53817"/>
                  <a:pt x="605402" y="50513"/>
                  <a:pt x="595424" y="42530"/>
                </a:cubicBezTo>
                <a:cubicBezTo>
                  <a:pt x="587596" y="36268"/>
                  <a:pt x="583124" y="25748"/>
                  <a:pt x="574158" y="21265"/>
                </a:cubicBezTo>
                <a:cubicBezTo>
                  <a:pt x="554109" y="11241"/>
                  <a:pt x="510363" y="0"/>
                  <a:pt x="510363" y="0"/>
                </a:cubicBezTo>
                <a:cubicBezTo>
                  <a:pt x="586128" y="75765"/>
                  <a:pt x="500149" y="-6044"/>
                  <a:pt x="574158" y="53163"/>
                </a:cubicBezTo>
                <a:cubicBezTo>
                  <a:pt x="626772" y="95253"/>
                  <a:pt x="561422" y="51058"/>
                  <a:pt x="616689" y="106326"/>
                </a:cubicBezTo>
                <a:cubicBezTo>
                  <a:pt x="625725" y="115362"/>
                  <a:pt x="638608" y="119608"/>
                  <a:pt x="648586" y="127591"/>
                </a:cubicBezTo>
                <a:cubicBezTo>
                  <a:pt x="656414" y="133853"/>
                  <a:pt x="662763" y="141768"/>
                  <a:pt x="669852" y="148856"/>
                </a:cubicBezTo>
                <a:cubicBezTo>
                  <a:pt x="662763" y="155944"/>
                  <a:pt x="656414" y="163859"/>
                  <a:pt x="648586" y="170121"/>
                </a:cubicBezTo>
                <a:cubicBezTo>
                  <a:pt x="638608" y="178104"/>
                  <a:pt x="625725" y="182350"/>
                  <a:pt x="616689" y="191386"/>
                </a:cubicBezTo>
                <a:cubicBezTo>
                  <a:pt x="568597" y="239479"/>
                  <a:pt x="625624" y="213218"/>
                  <a:pt x="563526" y="233916"/>
                </a:cubicBezTo>
                <a:cubicBezTo>
                  <a:pt x="552893" y="241004"/>
                  <a:pt x="539611" y="245202"/>
                  <a:pt x="531628" y="255181"/>
                </a:cubicBezTo>
                <a:cubicBezTo>
                  <a:pt x="524627" y="263933"/>
                  <a:pt x="527213" y="277754"/>
                  <a:pt x="520996" y="287079"/>
                </a:cubicBezTo>
                <a:cubicBezTo>
                  <a:pt x="512655" y="299590"/>
                  <a:pt x="499731" y="308344"/>
                  <a:pt x="489098" y="318977"/>
                </a:cubicBezTo>
                <a:cubicBezTo>
                  <a:pt x="477249" y="366370"/>
                  <a:pt x="488797" y="351174"/>
                  <a:pt x="467833" y="37214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4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4C580-AD28-4800-8DBD-1893F875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Bradford pear:  what they knew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9A60B-6689-4467-AF7B-4BE4124D7752}"/>
              </a:ext>
            </a:extLst>
          </p:cNvPr>
          <p:cNvSpPr txBox="1"/>
          <p:nvPr/>
        </p:nvSpPr>
        <p:spPr>
          <a:xfrm>
            <a:off x="1067065" y="1779896"/>
            <a:ext cx="7009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Branch structure issues around 25-30 years old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525BAD-CF8E-4565-869E-E1CCE730E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21" y="2303116"/>
            <a:ext cx="6540955" cy="44202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091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Bradford pear:  what they knew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D838-3862-4479-A271-98CC0E51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799435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Only Bradford pear = no seeds</a:t>
            </a:r>
          </a:p>
          <a:p>
            <a:pPr marL="0" indent="0" algn="ctr">
              <a:buNone/>
            </a:pPr>
            <a:r>
              <a:rPr lang="en-US" dirty="0"/>
              <a:t>Bradford pear + other Pyrus = seeds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Their response?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2A0DB2-18A5-4298-A834-B469606E0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84" y="3820540"/>
            <a:ext cx="5327632" cy="2876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74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0BE94-2589-4C35-BACB-D22220E28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5BD4B-3B1C-411D-8CED-B8A36810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now we have wild </a:t>
            </a:r>
            <a:r>
              <a:rPr lang="en-US" dirty="0" err="1"/>
              <a:t>callery</a:t>
            </a:r>
            <a:r>
              <a:rPr lang="en-US" dirty="0"/>
              <a:t> pear in old fields…</a:t>
            </a:r>
          </a:p>
        </p:txBody>
      </p:sp>
    </p:spTree>
    <p:extLst>
      <p:ext uri="{BB962C8B-B14F-4D97-AF65-F5344CB8AC3E}">
        <p14:creationId xmlns:p14="http://schemas.microsoft.com/office/powerpoint/2010/main" val="2912481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2557F-0BB2-43A6-AC05-D6BA49F18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5BD4B-3B1C-411D-8CED-B8A36810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Along roadsides…</a:t>
            </a:r>
          </a:p>
        </p:txBody>
      </p:sp>
    </p:spTree>
    <p:extLst>
      <p:ext uri="{BB962C8B-B14F-4D97-AF65-F5344CB8AC3E}">
        <p14:creationId xmlns:p14="http://schemas.microsoft.com/office/powerpoint/2010/main" val="3976235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8F2EAA-7C0A-4C8A-BBD2-73D7E59F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5BD4B-3B1C-411D-8CED-B8A36810D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385" y="343861"/>
            <a:ext cx="3773229" cy="1325563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pPr algn="ctr"/>
            <a:r>
              <a:rPr lang="en-US" dirty="0"/>
              <a:t>In forests…</a:t>
            </a:r>
          </a:p>
        </p:txBody>
      </p:sp>
    </p:spTree>
    <p:extLst>
      <p:ext uri="{BB962C8B-B14F-4D97-AF65-F5344CB8AC3E}">
        <p14:creationId xmlns:p14="http://schemas.microsoft.com/office/powerpoint/2010/main" val="313197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988F7-AB2B-4344-970C-5475299A2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let’s be honest, this map is REALLY incomplete.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1F314-2D17-4FF0-A1E3-A699654CC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925"/>
            <a:ext cx="91440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43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54" y="524615"/>
            <a:ext cx="7410892" cy="533392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What to do now?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Figure out how to manage (kill) it, obviously.</a:t>
            </a:r>
          </a:p>
        </p:txBody>
      </p:sp>
    </p:spTree>
    <p:extLst>
      <p:ext uri="{BB962C8B-B14F-4D97-AF65-F5344CB8AC3E}">
        <p14:creationId xmlns:p14="http://schemas.microsoft.com/office/powerpoint/2010/main" val="44816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AAF3-0875-483F-8C28-B365E0A00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pPr algn="ctr"/>
            <a:r>
              <a:rPr lang="en-US" dirty="0"/>
              <a:t>My partners-in-crime (aka coauthors)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AB8F3-92E7-4A9A-B31F-31B24AFD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J.T. Vogt </a:t>
            </a:r>
          </a:p>
          <a:p>
            <a:r>
              <a:rPr lang="en-US" dirty="0"/>
              <a:t>David Jenkins</a:t>
            </a:r>
          </a:p>
          <a:p>
            <a:r>
              <a:rPr lang="en-US" dirty="0"/>
              <a:t>Chip Bates</a:t>
            </a:r>
          </a:p>
          <a:p>
            <a:r>
              <a:rPr lang="en-US" dirty="0"/>
              <a:t>Chris Barnes</a:t>
            </a:r>
          </a:p>
          <a:p>
            <a:r>
              <a:rPr lang="en-US" dirty="0"/>
              <a:t>Chris Crowe</a:t>
            </a:r>
          </a:p>
          <a:p>
            <a:r>
              <a:rPr lang="en-US" dirty="0"/>
              <a:t>Scott Horn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97A1D-82B3-4764-98E9-F4D090A4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85" y="3764892"/>
            <a:ext cx="2016681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74279-538A-4AE3-A2B2-09B0A50D8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12" y="1570332"/>
            <a:ext cx="1643802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D18FE-0CCE-4A56-8A26-FA0B93010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36" y="1570332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54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EABD-EB62-4332-BDCC-0DFFEBC9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ED919-DFB7-4875-ACD7-196372B75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40989"/>
          </a:xfrm>
        </p:spPr>
        <p:txBody>
          <a:bodyPr>
            <a:normAutofit/>
          </a:bodyPr>
          <a:lstStyle/>
          <a:p>
            <a:r>
              <a:rPr lang="en-US" sz="3200" dirty="0"/>
              <a:t>Cut it down!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Herbicide is a MUST!</a:t>
            </a:r>
          </a:p>
          <a:p>
            <a:endParaRPr lang="en-US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62BC15-5BE1-49EA-873F-9171103E9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7208"/>
            <a:ext cx="3971640" cy="39157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7635BA3-FA2C-48FB-AF0F-18D5935DE069}"/>
              </a:ext>
            </a:extLst>
          </p:cNvPr>
          <p:cNvSpPr/>
          <p:nvPr/>
        </p:nvSpPr>
        <p:spPr>
          <a:xfrm>
            <a:off x="242838" y="2456104"/>
            <a:ext cx="6062269" cy="2636875"/>
          </a:xfrm>
          <a:custGeom>
            <a:avLst/>
            <a:gdLst>
              <a:gd name="connsiteX0" fmla="*/ 5817720 w 6062269"/>
              <a:gd name="connsiteY0" fmla="*/ 1073889 h 2636875"/>
              <a:gd name="connsiteX1" fmla="*/ 5860250 w 6062269"/>
              <a:gd name="connsiteY1" fmla="*/ 1020726 h 2636875"/>
              <a:gd name="connsiteX2" fmla="*/ 5902781 w 6062269"/>
              <a:gd name="connsiteY2" fmla="*/ 988828 h 2636875"/>
              <a:gd name="connsiteX3" fmla="*/ 5913413 w 6062269"/>
              <a:gd name="connsiteY3" fmla="*/ 956930 h 2636875"/>
              <a:gd name="connsiteX4" fmla="*/ 5977209 w 6062269"/>
              <a:gd name="connsiteY4" fmla="*/ 882502 h 2636875"/>
              <a:gd name="connsiteX5" fmla="*/ 5998474 w 6062269"/>
              <a:gd name="connsiteY5" fmla="*/ 839972 h 2636875"/>
              <a:gd name="connsiteX6" fmla="*/ 6009106 w 6062269"/>
              <a:gd name="connsiteY6" fmla="*/ 797442 h 2636875"/>
              <a:gd name="connsiteX7" fmla="*/ 6041004 w 6062269"/>
              <a:gd name="connsiteY7" fmla="*/ 701749 h 2636875"/>
              <a:gd name="connsiteX8" fmla="*/ 6051636 w 6062269"/>
              <a:gd name="connsiteY8" fmla="*/ 637954 h 2636875"/>
              <a:gd name="connsiteX9" fmla="*/ 6062269 w 6062269"/>
              <a:gd name="connsiteY9" fmla="*/ 595423 h 2636875"/>
              <a:gd name="connsiteX10" fmla="*/ 6051636 w 6062269"/>
              <a:gd name="connsiteY10" fmla="*/ 414670 h 2636875"/>
              <a:gd name="connsiteX11" fmla="*/ 6041004 w 6062269"/>
              <a:gd name="connsiteY11" fmla="*/ 372140 h 2636875"/>
              <a:gd name="connsiteX12" fmla="*/ 5966576 w 6062269"/>
              <a:gd name="connsiteY12" fmla="*/ 308344 h 2636875"/>
              <a:gd name="connsiteX13" fmla="*/ 5934678 w 6062269"/>
              <a:gd name="connsiteY13" fmla="*/ 276447 h 2636875"/>
              <a:gd name="connsiteX14" fmla="*/ 5892148 w 6062269"/>
              <a:gd name="connsiteY14" fmla="*/ 265814 h 2636875"/>
              <a:gd name="connsiteX15" fmla="*/ 5849618 w 6062269"/>
              <a:gd name="connsiteY15" fmla="*/ 244549 h 2636875"/>
              <a:gd name="connsiteX16" fmla="*/ 5796455 w 6062269"/>
              <a:gd name="connsiteY16" fmla="*/ 223284 h 2636875"/>
              <a:gd name="connsiteX17" fmla="*/ 5764557 w 6062269"/>
              <a:gd name="connsiteY17" fmla="*/ 212651 h 2636875"/>
              <a:gd name="connsiteX18" fmla="*/ 5690129 w 6062269"/>
              <a:gd name="connsiteY18" fmla="*/ 191386 h 2636875"/>
              <a:gd name="connsiteX19" fmla="*/ 5520009 w 6062269"/>
              <a:gd name="connsiteY19" fmla="*/ 159489 h 2636875"/>
              <a:gd name="connsiteX20" fmla="*/ 5084074 w 6062269"/>
              <a:gd name="connsiteY20" fmla="*/ 170121 h 2636875"/>
              <a:gd name="connsiteX21" fmla="*/ 4935218 w 6062269"/>
              <a:gd name="connsiteY21" fmla="*/ 191386 h 2636875"/>
              <a:gd name="connsiteX22" fmla="*/ 4892688 w 6062269"/>
              <a:gd name="connsiteY22" fmla="*/ 202019 h 2636875"/>
              <a:gd name="connsiteX23" fmla="*/ 4669404 w 6062269"/>
              <a:gd name="connsiteY23" fmla="*/ 223284 h 2636875"/>
              <a:gd name="connsiteX24" fmla="*/ 4403590 w 6062269"/>
              <a:gd name="connsiteY24" fmla="*/ 212651 h 2636875"/>
              <a:gd name="connsiteX25" fmla="*/ 4297264 w 6062269"/>
              <a:gd name="connsiteY25" fmla="*/ 191386 h 2636875"/>
              <a:gd name="connsiteX26" fmla="*/ 4159041 w 6062269"/>
              <a:gd name="connsiteY26" fmla="*/ 148856 h 2636875"/>
              <a:gd name="connsiteX27" fmla="*/ 4052715 w 6062269"/>
              <a:gd name="connsiteY27" fmla="*/ 127591 h 2636875"/>
              <a:gd name="connsiteX28" fmla="*/ 3893227 w 6062269"/>
              <a:gd name="connsiteY28" fmla="*/ 95693 h 2636875"/>
              <a:gd name="connsiteX29" fmla="*/ 3691209 w 6062269"/>
              <a:gd name="connsiteY29" fmla="*/ 74428 h 2636875"/>
              <a:gd name="connsiteX30" fmla="*/ 2978827 w 6062269"/>
              <a:gd name="connsiteY30" fmla="*/ 63795 h 2636875"/>
              <a:gd name="connsiteX31" fmla="*/ 2776809 w 6062269"/>
              <a:gd name="connsiteY31" fmla="*/ 42530 h 2636875"/>
              <a:gd name="connsiteX32" fmla="*/ 2659850 w 6062269"/>
              <a:gd name="connsiteY32" fmla="*/ 21265 h 2636875"/>
              <a:gd name="connsiteX33" fmla="*/ 2627953 w 6062269"/>
              <a:gd name="connsiteY33" fmla="*/ 10633 h 2636875"/>
              <a:gd name="connsiteX34" fmla="*/ 2479097 w 6062269"/>
              <a:gd name="connsiteY34" fmla="*/ 0 h 2636875"/>
              <a:gd name="connsiteX35" fmla="*/ 2085692 w 6062269"/>
              <a:gd name="connsiteY35" fmla="*/ 10633 h 2636875"/>
              <a:gd name="connsiteX36" fmla="*/ 2000632 w 6062269"/>
              <a:gd name="connsiteY36" fmla="*/ 31898 h 2636875"/>
              <a:gd name="connsiteX37" fmla="*/ 1915571 w 6062269"/>
              <a:gd name="connsiteY37" fmla="*/ 42530 h 2636875"/>
              <a:gd name="connsiteX38" fmla="*/ 1841143 w 6062269"/>
              <a:gd name="connsiteY38" fmla="*/ 53163 h 2636875"/>
              <a:gd name="connsiteX39" fmla="*/ 1671022 w 6062269"/>
              <a:gd name="connsiteY39" fmla="*/ 74428 h 2636875"/>
              <a:gd name="connsiteX40" fmla="*/ 1575329 w 6062269"/>
              <a:gd name="connsiteY40" fmla="*/ 95693 h 2636875"/>
              <a:gd name="connsiteX41" fmla="*/ 1490269 w 6062269"/>
              <a:gd name="connsiteY41" fmla="*/ 116958 h 2636875"/>
              <a:gd name="connsiteX42" fmla="*/ 1458371 w 6062269"/>
              <a:gd name="connsiteY42" fmla="*/ 127591 h 2636875"/>
              <a:gd name="connsiteX43" fmla="*/ 1383943 w 6062269"/>
              <a:gd name="connsiteY43" fmla="*/ 148856 h 2636875"/>
              <a:gd name="connsiteX44" fmla="*/ 1320148 w 6062269"/>
              <a:gd name="connsiteY44" fmla="*/ 170121 h 2636875"/>
              <a:gd name="connsiteX45" fmla="*/ 1266985 w 6062269"/>
              <a:gd name="connsiteY45" fmla="*/ 180754 h 2636875"/>
              <a:gd name="connsiteX46" fmla="*/ 1235088 w 6062269"/>
              <a:gd name="connsiteY46" fmla="*/ 191386 h 2636875"/>
              <a:gd name="connsiteX47" fmla="*/ 1181925 w 6062269"/>
              <a:gd name="connsiteY47" fmla="*/ 202019 h 2636875"/>
              <a:gd name="connsiteX48" fmla="*/ 1096864 w 6062269"/>
              <a:gd name="connsiteY48" fmla="*/ 233916 h 2636875"/>
              <a:gd name="connsiteX49" fmla="*/ 1064967 w 6062269"/>
              <a:gd name="connsiteY49" fmla="*/ 255182 h 2636875"/>
              <a:gd name="connsiteX50" fmla="*/ 990539 w 6062269"/>
              <a:gd name="connsiteY50" fmla="*/ 276447 h 2636875"/>
              <a:gd name="connsiteX51" fmla="*/ 926743 w 6062269"/>
              <a:gd name="connsiteY51" fmla="*/ 308344 h 2636875"/>
              <a:gd name="connsiteX52" fmla="*/ 884213 w 6062269"/>
              <a:gd name="connsiteY52" fmla="*/ 329609 h 2636875"/>
              <a:gd name="connsiteX53" fmla="*/ 831050 w 6062269"/>
              <a:gd name="connsiteY53" fmla="*/ 350875 h 2636875"/>
              <a:gd name="connsiteX54" fmla="*/ 788520 w 6062269"/>
              <a:gd name="connsiteY54" fmla="*/ 372140 h 2636875"/>
              <a:gd name="connsiteX55" fmla="*/ 671562 w 6062269"/>
              <a:gd name="connsiteY55" fmla="*/ 414670 h 2636875"/>
              <a:gd name="connsiteX56" fmla="*/ 629032 w 6062269"/>
              <a:gd name="connsiteY56" fmla="*/ 446568 h 2636875"/>
              <a:gd name="connsiteX57" fmla="*/ 543971 w 6062269"/>
              <a:gd name="connsiteY57" fmla="*/ 489098 h 2636875"/>
              <a:gd name="connsiteX58" fmla="*/ 490809 w 6062269"/>
              <a:gd name="connsiteY58" fmla="*/ 542261 h 2636875"/>
              <a:gd name="connsiteX59" fmla="*/ 437646 w 6062269"/>
              <a:gd name="connsiteY59" fmla="*/ 574158 h 2636875"/>
              <a:gd name="connsiteX60" fmla="*/ 320688 w 6062269"/>
              <a:gd name="connsiteY60" fmla="*/ 701749 h 2636875"/>
              <a:gd name="connsiteX61" fmla="*/ 288790 w 6062269"/>
              <a:gd name="connsiteY61" fmla="*/ 723014 h 2636875"/>
              <a:gd name="connsiteX62" fmla="*/ 256892 w 6062269"/>
              <a:gd name="connsiteY62" fmla="*/ 765544 h 2636875"/>
              <a:gd name="connsiteX63" fmla="*/ 214362 w 6062269"/>
              <a:gd name="connsiteY63" fmla="*/ 808075 h 2636875"/>
              <a:gd name="connsiteX64" fmla="*/ 193097 w 6062269"/>
              <a:gd name="connsiteY64" fmla="*/ 839972 h 2636875"/>
              <a:gd name="connsiteX65" fmla="*/ 161199 w 6062269"/>
              <a:gd name="connsiteY65" fmla="*/ 882502 h 2636875"/>
              <a:gd name="connsiteX66" fmla="*/ 139934 w 6062269"/>
              <a:gd name="connsiteY66" fmla="*/ 925033 h 2636875"/>
              <a:gd name="connsiteX67" fmla="*/ 108036 w 6062269"/>
              <a:gd name="connsiteY67" fmla="*/ 978195 h 2636875"/>
              <a:gd name="connsiteX68" fmla="*/ 86771 w 6062269"/>
              <a:gd name="connsiteY68" fmla="*/ 1031358 h 2636875"/>
              <a:gd name="connsiteX69" fmla="*/ 65506 w 6062269"/>
              <a:gd name="connsiteY69" fmla="*/ 1073889 h 2636875"/>
              <a:gd name="connsiteX70" fmla="*/ 22976 w 6062269"/>
              <a:gd name="connsiteY70" fmla="*/ 1212112 h 2636875"/>
              <a:gd name="connsiteX71" fmla="*/ 12343 w 6062269"/>
              <a:gd name="connsiteY71" fmla="*/ 1244009 h 2636875"/>
              <a:gd name="connsiteX72" fmla="*/ 12343 w 6062269"/>
              <a:gd name="connsiteY72" fmla="*/ 1477926 h 2636875"/>
              <a:gd name="connsiteX73" fmla="*/ 44241 w 6062269"/>
              <a:gd name="connsiteY73" fmla="*/ 1531089 h 2636875"/>
              <a:gd name="connsiteX74" fmla="*/ 65506 w 6062269"/>
              <a:gd name="connsiteY74" fmla="*/ 1573619 h 2636875"/>
              <a:gd name="connsiteX75" fmla="*/ 129302 w 6062269"/>
              <a:gd name="connsiteY75" fmla="*/ 1648047 h 2636875"/>
              <a:gd name="connsiteX76" fmla="*/ 150567 w 6062269"/>
              <a:gd name="connsiteY76" fmla="*/ 1679944 h 2636875"/>
              <a:gd name="connsiteX77" fmla="*/ 224995 w 6062269"/>
              <a:gd name="connsiteY77" fmla="*/ 1743740 h 2636875"/>
              <a:gd name="connsiteX78" fmla="*/ 246260 w 6062269"/>
              <a:gd name="connsiteY78" fmla="*/ 1786270 h 2636875"/>
              <a:gd name="connsiteX79" fmla="*/ 352585 w 6062269"/>
              <a:gd name="connsiteY79" fmla="*/ 1860698 h 2636875"/>
              <a:gd name="connsiteX80" fmla="*/ 448278 w 6062269"/>
              <a:gd name="connsiteY80" fmla="*/ 1924493 h 2636875"/>
              <a:gd name="connsiteX81" fmla="*/ 554604 w 6062269"/>
              <a:gd name="connsiteY81" fmla="*/ 1998921 h 2636875"/>
              <a:gd name="connsiteX82" fmla="*/ 607767 w 6062269"/>
              <a:gd name="connsiteY82" fmla="*/ 2020186 h 2636875"/>
              <a:gd name="connsiteX83" fmla="*/ 660929 w 6062269"/>
              <a:gd name="connsiteY83" fmla="*/ 2052084 h 2636875"/>
              <a:gd name="connsiteX84" fmla="*/ 714092 w 6062269"/>
              <a:gd name="connsiteY84" fmla="*/ 2094614 h 2636875"/>
              <a:gd name="connsiteX85" fmla="*/ 799153 w 6062269"/>
              <a:gd name="connsiteY85" fmla="*/ 2115879 h 2636875"/>
              <a:gd name="connsiteX86" fmla="*/ 852315 w 6062269"/>
              <a:gd name="connsiteY86" fmla="*/ 2147777 h 2636875"/>
              <a:gd name="connsiteX87" fmla="*/ 916111 w 6062269"/>
              <a:gd name="connsiteY87" fmla="*/ 2190307 h 2636875"/>
              <a:gd name="connsiteX88" fmla="*/ 1011804 w 6062269"/>
              <a:gd name="connsiteY88" fmla="*/ 2222205 h 2636875"/>
              <a:gd name="connsiteX89" fmla="*/ 1192557 w 6062269"/>
              <a:gd name="connsiteY89" fmla="*/ 2307265 h 2636875"/>
              <a:gd name="connsiteX90" fmla="*/ 1235088 w 6062269"/>
              <a:gd name="connsiteY90" fmla="*/ 2317898 h 2636875"/>
              <a:gd name="connsiteX91" fmla="*/ 1362678 w 6062269"/>
              <a:gd name="connsiteY91" fmla="*/ 2371061 h 2636875"/>
              <a:gd name="connsiteX92" fmla="*/ 1522167 w 6062269"/>
              <a:gd name="connsiteY92" fmla="*/ 2402958 h 2636875"/>
              <a:gd name="connsiteX93" fmla="*/ 1596595 w 6062269"/>
              <a:gd name="connsiteY93" fmla="*/ 2434856 h 2636875"/>
              <a:gd name="connsiteX94" fmla="*/ 1660390 w 6062269"/>
              <a:gd name="connsiteY94" fmla="*/ 2445489 h 2636875"/>
              <a:gd name="connsiteX95" fmla="*/ 1713553 w 6062269"/>
              <a:gd name="connsiteY95" fmla="*/ 2456121 h 2636875"/>
              <a:gd name="connsiteX96" fmla="*/ 1809246 w 6062269"/>
              <a:gd name="connsiteY96" fmla="*/ 2488019 h 2636875"/>
              <a:gd name="connsiteX97" fmla="*/ 1851776 w 6062269"/>
              <a:gd name="connsiteY97" fmla="*/ 2498651 h 2636875"/>
              <a:gd name="connsiteX98" fmla="*/ 2000632 w 6062269"/>
              <a:gd name="connsiteY98" fmla="*/ 2541182 h 2636875"/>
              <a:gd name="connsiteX99" fmla="*/ 2043162 w 6062269"/>
              <a:gd name="connsiteY99" fmla="*/ 2562447 h 2636875"/>
              <a:gd name="connsiteX100" fmla="*/ 2096325 w 6062269"/>
              <a:gd name="connsiteY100" fmla="*/ 2573079 h 2636875"/>
              <a:gd name="connsiteX101" fmla="*/ 2213283 w 6062269"/>
              <a:gd name="connsiteY101" fmla="*/ 2594344 h 2636875"/>
              <a:gd name="connsiteX102" fmla="*/ 2447199 w 6062269"/>
              <a:gd name="connsiteY102" fmla="*/ 2636875 h 2636875"/>
              <a:gd name="connsiteX103" fmla="*/ 2861869 w 6062269"/>
              <a:gd name="connsiteY103" fmla="*/ 2615609 h 2636875"/>
              <a:gd name="connsiteX104" fmla="*/ 2925664 w 6062269"/>
              <a:gd name="connsiteY104" fmla="*/ 2604977 h 2636875"/>
              <a:gd name="connsiteX105" fmla="*/ 2989460 w 6062269"/>
              <a:gd name="connsiteY105" fmla="*/ 2583712 h 2636875"/>
              <a:gd name="connsiteX106" fmla="*/ 3021357 w 6062269"/>
              <a:gd name="connsiteY106" fmla="*/ 2562447 h 2636875"/>
              <a:gd name="connsiteX107" fmla="*/ 3053255 w 6062269"/>
              <a:gd name="connsiteY107" fmla="*/ 2551814 h 2636875"/>
              <a:gd name="connsiteX108" fmla="*/ 3117050 w 6062269"/>
              <a:gd name="connsiteY108" fmla="*/ 2509284 h 2636875"/>
              <a:gd name="connsiteX109" fmla="*/ 3159581 w 6062269"/>
              <a:gd name="connsiteY109" fmla="*/ 2477386 h 2636875"/>
              <a:gd name="connsiteX110" fmla="*/ 3191478 w 6062269"/>
              <a:gd name="connsiteY110" fmla="*/ 2456121 h 2636875"/>
              <a:gd name="connsiteX111" fmla="*/ 3255274 w 6062269"/>
              <a:gd name="connsiteY111" fmla="*/ 2371061 h 2636875"/>
              <a:gd name="connsiteX112" fmla="*/ 3265906 w 6062269"/>
              <a:gd name="connsiteY112" fmla="*/ 2339163 h 2636875"/>
              <a:gd name="connsiteX113" fmla="*/ 3297804 w 6062269"/>
              <a:gd name="connsiteY113" fmla="*/ 2296633 h 2636875"/>
              <a:gd name="connsiteX114" fmla="*/ 3350967 w 6062269"/>
              <a:gd name="connsiteY114" fmla="*/ 2222205 h 2636875"/>
              <a:gd name="connsiteX115" fmla="*/ 3361599 w 6062269"/>
              <a:gd name="connsiteY115" fmla="*/ 2190307 h 2636875"/>
              <a:gd name="connsiteX116" fmla="*/ 3425395 w 6062269"/>
              <a:gd name="connsiteY116" fmla="*/ 2115879 h 2636875"/>
              <a:gd name="connsiteX117" fmla="*/ 3446660 w 6062269"/>
              <a:gd name="connsiteY117" fmla="*/ 2041451 h 2636875"/>
              <a:gd name="connsiteX118" fmla="*/ 3467925 w 6062269"/>
              <a:gd name="connsiteY118" fmla="*/ 1998921 h 2636875"/>
              <a:gd name="connsiteX119" fmla="*/ 3478557 w 6062269"/>
              <a:gd name="connsiteY119" fmla="*/ 1967023 h 2636875"/>
              <a:gd name="connsiteX120" fmla="*/ 3499822 w 6062269"/>
              <a:gd name="connsiteY120" fmla="*/ 1924493 h 2636875"/>
              <a:gd name="connsiteX121" fmla="*/ 3521088 w 6062269"/>
              <a:gd name="connsiteY121" fmla="*/ 1860698 h 2636875"/>
              <a:gd name="connsiteX122" fmla="*/ 3542353 w 6062269"/>
              <a:gd name="connsiteY122" fmla="*/ 1818168 h 2636875"/>
              <a:gd name="connsiteX123" fmla="*/ 3563618 w 6062269"/>
              <a:gd name="connsiteY123" fmla="*/ 1754372 h 2636875"/>
              <a:gd name="connsiteX124" fmla="*/ 3606148 w 6062269"/>
              <a:gd name="connsiteY124" fmla="*/ 1637414 h 2636875"/>
              <a:gd name="connsiteX125" fmla="*/ 3659311 w 6062269"/>
              <a:gd name="connsiteY125" fmla="*/ 1541721 h 2636875"/>
              <a:gd name="connsiteX126" fmla="*/ 3691209 w 6062269"/>
              <a:gd name="connsiteY126" fmla="*/ 1477926 h 2636875"/>
              <a:gd name="connsiteX127" fmla="*/ 3733739 w 6062269"/>
              <a:gd name="connsiteY127" fmla="*/ 1371600 h 2636875"/>
              <a:gd name="connsiteX128" fmla="*/ 3829432 w 6062269"/>
              <a:gd name="connsiteY128" fmla="*/ 1254642 h 2636875"/>
              <a:gd name="connsiteX129" fmla="*/ 3840064 w 6062269"/>
              <a:gd name="connsiteY129" fmla="*/ 1201479 h 2636875"/>
              <a:gd name="connsiteX130" fmla="*/ 3871962 w 6062269"/>
              <a:gd name="connsiteY130" fmla="*/ 1169582 h 2636875"/>
              <a:gd name="connsiteX131" fmla="*/ 3903860 w 6062269"/>
              <a:gd name="connsiteY131" fmla="*/ 1127051 h 2636875"/>
              <a:gd name="connsiteX132" fmla="*/ 3957022 w 6062269"/>
              <a:gd name="connsiteY132" fmla="*/ 1041991 h 2636875"/>
              <a:gd name="connsiteX133" fmla="*/ 3978288 w 6062269"/>
              <a:gd name="connsiteY133" fmla="*/ 999461 h 2636875"/>
              <a:gd name="connsiteX134" fmla="*/ 4010185 w 6062269"/>
              <a:gd name="connsiteY134" fmla="*/ 967563 h 2636875"/>
              <a:gd name="connsiteX135" fmla="*/ 4031450 w 6062269"/>
              <a:gd name="connsiteY135" fmla="*/ 925033 h 2636875"/>
              <a:gd name="connsiteX136" fmla="*/ 4073981 w 6062269"/>
              <a:gd name="connsiteY136" fmla="*/ 871870 h 2636875"/>
              <a:gd name="connsiteX137" fmla="*/ 4105878 w 6062269"/>
              <a:gd name="connsiteY137" fmla="*/ 797442 h 2636875"/>
              <a:gd name="connsiteX138" fmla="*/ 4148409 w 6062269"/>
              <a:gd name="connsiteY138" fmla="*/ 754912 h 2636875"/>
              <a:gd name="connsiteX139" fmla="*/ 4159041 w 6062269"/>
              <a:gd name="connsiteY139" fmla="*/ 723014 h 2636875"/>
              <a:gd name="connsiteX140" fmla="*/ 4212204 w 6062269"/>
              <a:gd name="connsiteY140" fmla="*/ 669851 h 2636875"/>
              <a:gd name="connsiteX141" fmla="*/ 4254734 w 6062269"/>
              <a:gd name="connsiteY141" fmla="*/ 584791 h 2636875"/>
              <a:gd name="connsiteX142" fmla="*/ 4307897 w 6062269"/>
              <a:gd name="connsiteY142" fmla="*/ 520995 h 2636875"/>
              <a:gd name="connsiteX143" fmla="*/ 4350427 w 6062269"/>
              <a:gd name="connsiteY143" fmla="*/ 446568 h 2636875"/>
              <a:gd name="connsiteX144" fmla="*/ 4371692 w 6062269"/>
              <a:gd name="connsiteY144" fmla="*/ 425302 h 2636875"/>
              <a:gd name="connsiteX145" fmla="*/ 4414222 w 6062269"/>
              <a:gd name="connsiteY145" fmla="*/ 361507 h 2636875"/>
              <a:gd name="connsiteX146" fmla="*/ 4478018 w 6062269"/>
              <a:gd name="connsiteY146" fmla="*/ 340242 h 2636875"/>
              <a:gd name="connsiteX147" fmla="*/ 4509915 w 6062269"/>
              <a:gd name="connsiteY147" fmla="*/ 318977 h 2636875"/>
              <a:gd name="connsiteX148" fmla="*/ 4563078 w 6062269"/>
              <a:gd name="connsiteY148" fmla="*/ 308344 h 2636875"/>
              <a:gd name="connsiteX149" fmla="*/ 4605609 w 6062269"/>
              <a:gd name="connsiteY149" fmla="*/ 297712 h 2636875"/>
              <a:gd name="connsiteX150" fmla="*/ 4690669 w 6062269"/>
              <a:gd name="connsiteY150" fmla="*/ 276447 h 2636875"/>
              <a:gd name="connsiteX151" fmla="*/ 4924585 w 6062269"/>
              <a:gd name="connsiteY151" fmla="*/ 265814 h 2636875"/>
              <a:gd name="connsiteX152" fmla="*/ 5296725 w 6062269"/>
              <a:gd name="connsiteY152" fmla="*/ 276447 h 2636875"/>
              <a:gd name="connsiteX153" fmla="*/ 5413683 w 6062269"/>
              <a:gd name="connsiteY153" fmla="*/ 308344 h 2636875"/>
              <a:gd name="connsiteX154" fmla="*/ 5509376 w 6062269"/>
              <a:gd name="connsiteY154" fmla="*/ 318977 h 2636875"/>
              <a:gd name="connsiteX155" fmla="*/ 5615702 w 6062269"/>
              <a:gd name="connsiteY155" fmla="*/ 350875 h 2636875"/>
              <a:gd name="connsiteX156" fmla="*/ 5647599 w 6062269"/>
              <a:gd name="connsiteY156" fmla="*/ 361507 h 2636875"/>
              <a:gd name="connsiteX157" fmla="*/ 5679497 w 6062269"/>
              <a:gd name="connsiteY157" fmla="*/ 372140 h 2636875"/>
              <a:gd name="connsiteX158" fmla="*/ 5796455 w 6062269"/>
              <a:gd name="connsiteY158" fmla="*/ 404037 h 2636875"/>
              <a:gd name="connsiteX159" fmla="*/ 5828353 w 6062269"/>
              <a:gd name="connsiteY159" fmla="*/ 414670 h 2636875"/>
              <a:gd name="connsiteX160" fmla="*/ 5892148 w 6062269"/>
              <a:gd name="connsiteY160" fmla="*/ 467833 h 2636875"/>
              <a:gd name="connsiteX161" fmla="*/ 5913413 w 6062269"/>
              <a:gd name="connsiteY161" fmla="*/ 531628 h 2636875"/>
              <a:gd name="connsiteX162" fmla="*/ 5934678 w 6062269"/>
              <a:gd name="connsiteY162" fmla="*/ 563526 h 2636875"/>
              <a:gd name="connsiteX163" fmla="*/ 5955943 w 6062269"/>
              <a:gd name="connsiteY163" fmla="*/ 627321 h 2636875"/>
              <a:gd name="connsiteX164" fmla="*/ 5966576 w 6062269"/>
              <a:gd name="connsiteY164" fmla="*/ 659219 h 2636875"/>
              <a:gd name="connsiteX165" fmla="*/ 5987841 w 6062269"/>
              <a:gd name="connsiteY165" fmla="*/ 691116 h 2636875"/>
              <a:gd name="connsiteX166" fmla="*/ 5998474 w 6062269"/>
              <a:gd name="connsiteY166" fmla="*/ 733647 h 2636875"/>
              <a:gd name="connsiteX167" fmla="*/ 6009106 w 6062269"/>
              <a:gd name="connsiteY167" fmla="*/ 765544 h 2636875"/>
              <a:gd name="connsiteX168" fmla="*/ 6009106 w 6062269"/>
              <a:gd name="connsiteY168" fmla="*/ 829340 h 263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062269" h="2636875">
                <a:moveTo>
                  <a:pt x="5817720" y="1073889"/>
                </a:moveTo>
                <a:cubicBezTo>
                  <a:pt x="5831897" y="1056168"/>
                  <a:pt x="5844203" y="1036773"/>
                  <a:pt x="5860250" y="1020726"/>
                </a:cubicBezTo>
                <a:cubicBezTo>
                  <a:pt x="5872781" y="1008195"/>
                  <a:pt x="5891436" y="1002442"/>
                  <a:pt x="5902781" y="988828"/>
                </a:cubicBezTo>
                <a:cubicBezTo>
                  <a:pt x="5909956" y="980218"/>
                  <a:pt x="5907852" y="966661"/>
                  <a:pt x="5913413" y="956930"/>
                </a:cubicBezTo>
                <a:cubicBezTo>
                  <a:pt x="5965453" y="865860"/>
                  <a:pt x="5923345" y="957911"/>
                  <a:pt x="5977209" y="882502"/>
                </a:cubicBezTo>
                <a:cubicBezTo>
                  <a:pt x="5986422" y="869604"/>
                  <a:pt x="5991386" y="854149"/>
                  <a:pt x="5998474" y="839972"/>
                </a:cubicBezTo>
                <a:cubicBezTo>
                  <a:pt x="6002018" y="825795"/>
                  <a:pt x="6004809" y="811409"/>
                  <a:pt x="6009106" y="797442"/>
                </a:cubicBezTo>
                <a:cubicBezTo>
                  <a:pt x="6018994" y="765306"/>
                  <a:pt x="6041004" y="701749"/>
                  <a:pt x="6041004" y="701749"/>
                </a:cubicBezTo>
                <a:cubicBezTo>
                  <a:pt x="6044548" y="680484"/>
                  <a:pt x="6047408" y="659094"/>
                  <a:pt x="6051636" y="637954"/>
                </a:cubicBezTo>
                <a:cubicBezTo>
                  <a:pt x="6054502" y="623624"/>
                  <a:pt x="6062269" y="610036"/>
                  <a:pt x="6062269" y="595423"/>
                </a:cubicBezTo>
                <a:cubicBezTo>
                  <a:pt x="6062269" y="535068"/>
                  <a:pt x="6057358" y="474753"/>
                  <a:pt x="6051636" y="414670"/>
                </a:cubicBezTo>
                <a:cubicBezTo>
                  <a:pt x="6050251" y="400123"/>
                  <a:pt x="6048254" y="384828"/>
                  <a:pt x="6041004" y="372140"/>
                </a:cubicBezTo>
                <a:cubicBezTo>
                  <a:pt x="6028341" y="349979"/>
                  <a:pt x="5983700" y="323022"/>
                  <a:pt x="5966576" y="308344"/>
                </a:cubicBezTo>
                <a:cubicBezTo>
                  <a:pt x="5955159" y="298558"/>
                  <a:pt x="5947733" y="283907"/>
                  <a:pt x="5934678" y="276447"/>
                </a:cubicBezTo>
                <a:cubicBezTo>
                  <a:pt x="5921990" y="269197"/>
                  <a:pt x="5905831" y="270945"/>
                  <a:pt x="5892148" y="265814"/>
                </a:cubicBezTo>
                <a:cubicBezTo>
                  <a:pt x="5877307" y="260249"/>
                  <a:pt x="5864102" y="250986"/>
                  <a:pt x="5849618" y="244549"/>
                </a:cubicBezTo>
                <a:cubicBezTo>
                  <a:pt x="5832177" y="236797"/>
                  <a:pt x="5814326" y="229986"/>
                  <a:pt x="5796455" y="223284"/>
                </a:cubicBezTo>
                <a:cubicBezTo>
                  <a:pt x="5785961" y="219349"/>
                  <a:pt x="5775292" y="215872"/>
                  <a:pt x="5764557" y="212651"/>
                </a:cubicBezTo>
                <a:cubicBezTo>
                  <a:pt x="5739843" y="205237"/>
                  <a:pt x="5715245" y="197296"/>
                  <a:pt x="5690129" y="191386"/>
                </a:cubicBezTo>
                <a:cubicBezTo>
                  <a:pt x="5628210" y="176817"/>
                  <a:pt x="5580361" y="169547"/>
                  <a:pt x="5520009" y="159489"/>
                </a:cubicBezTo>
                <a:lnTo>
                  <a:pt x="5084074" y="170121"/>
                </a:lnTo>
                <a:cubicBezTo>
                  <a:pt x="5059457" y="171126"/>
                  <a:pt x="4965457" y="185338"/>
                  <a:pt x="4935218" y="191386"/>
                </a:cubicBezTo>
                <a:cubicBezTo>
                  <a:pt x="4920889" y="194252"/>
                  <a:pt x="4907102" y="199617"/>
                  <a:pt x="4892688" y="202019"/>
                </a:cubicBezTo>
                <a:cubicBezTo>
                  <a:pt x="4822567" y="213706"/>
                  <a:pt x="4737801" y="218022"/>
                  <a:pt x="4669404" y="223284"/>
                </a:cubicBezTo>
                <a:cubicBezTo>
                  <a:pt x="4580799" y="219740"/>
                  <a:pt x="4491942" y="220224"/>
                  <a:pt x="4403590" y="212651"/>
                </a:cubicBezTo>
                <a:cubicBezTo>
                  <a:pt x="4367578" y="209564"/>
                  <a:pt x="4297264" y="191386"/>
                  <a:pt x="4297264" y="191386"/>
                </a:cubicBezTo>
                <a:cubicBezTo>
                  <a:pt x="4224116" y="136526"/>
                  <a:pt x="4281298" y="168160"/>
                  <a:pt x="4159041" y="148856"/>
                </a:cubicBezTo>
                <a:cubicBezTo>
                  <a:pt x="4123339" y="143219"/>
                  <a:pt x="4052715" y="127591"/>
                  <a:pt x="4052715" y="127591"/>
                </a:cubicBezTo>
                <a:cubicBezTo>
                  <a:pt x="3963900" y="92065"/>
                  <a:pt x="4023362" y="110152"/>
                  <a:pt x="3893227" y="95693"/>
                </a:cubicBezTo>
                <a:cubicBezTo>
                  <a:pt x="3830253" y="88696"/>
                  <a:pt x="3753147" y="76016"/>
                  <a:pt x="3691209" y="74428"/>
                </a:cubicBezTo>
                <a:cubicBezTo>
                  <a:pt x="3453800" y="68340"/>
                  <a:pt x="3216288" y="67339"/>
                  <a:pt x="2978827" y="63795"/>
                </a:cubicBezTo>
                <a:cubicBezTo>
                  <a:pt x="2916753" y="58152"/>
                  <a:pt x="2839881" y="52489"/>
                  <a:pt x="2776809" y="42530"/>
                </a:cubicBezTo>
                <a:cubicBezTo>
                  <a:pt x="2737668" y="36350"/>
                  <a:pt x="2698596" y="29568"/>
                  <a:pt x="2659850" y="21265"/>
                </a:cubicBezTo>
                <a:cubicBezTo>
                  <a:pt x="2648891" y="18917"/>
                  <a:pt x="2639084" y="11942"/>
                  <a:pt x="2627953" y="10633"/>
                </a:cubicBezTo>
                <a:cubicBezTo>
                  <a:pt x="2578549" y="4821"/>
                  <a:pt x="2528716" y="3544"/>
                  <a:pt x="2479097" y="0"/>
                </a:cubicBezTo>
                <a:cubicBezTo>
                  <a:pt x="2347962" y="3544"/>
                  <a:pt x="2216584" y="1907"/>
                  <a:pt x="2085692" y="10633"/>
                </a:cubicBezTo>
                <a:cubicBezTo>
                  <a:pt x="2056531" y="12577"/>
                  <a:pt x="2029357" y="26512"/>
                  <a:pt x="2000632" y="31898"/>
                </a:cubicBezTo>
                <a:cubicBezTo>
                  <a:pt x="1972547" y="37164"/>
                  <a:pt x="1943895" y="38754"/>
                  <a:pt x="1915571" y="42530"/>
                </a:cubicBezTo>
                <a:lnTo>
                  <a:pt x="1841143" y="53163"/>
                </a:lnTo>
                <a:lnTo>
                  <a:pt x="1671022" y="74428"/>
                </a:lnTo>
                <a:cubicBezTo>
                  <a:pt x="1523695" y="111262"/>
                  <a:pt x="1750742" y="55214"/>
                  <a:pt x="1575329" y="95693"/>
                </a:cubicBezTo>
                <a:cubicBezTo>
                  <a:pt x="1546851" y="102265"/>
                  <a:pt x="1518465" y="109268"/>
                  <a:pt x="1490269" y="116958"/>
                </a:cubicBezTo>
                <a:cubicBezTo>
                  <a:pt x="1479456" y="119907"/>
                  <a:pt x="1469106" y="124370"/>
                  <a:pt x="1458371" y="127591"/>
                </a:cubicBezTo>
                <a:cubicBezTo>
                  <a:pt x="1433657" y="135005"/>
                  <a:pt x="1408604" y="141268"/>
                  <a:pt x="1383943" y="148856"/>
                </a:cubicBezTo>
                <a:cubicBezTo>
                  <a:pt x="1362519" y="155448"/>
                  <a:pt x="1342128" y="165725"/>
                  <a:pt x="1320148" y="170121"/>
                </a:cubicBezTo>
                <a:cubicBezTo>
                  <a:pt x="1302427" y="173665"/>
                  <a:pt x="1284517" y="176371"/>
                  <a:pt x="1266985" y="180754"/>
                </a:cubicBezTo>
                <a:cubicBezTo>
                  <a:pt x="1256112" y="183472"/>
                  <a:pt x="1245961" y="188668"/>
                  <a:pt x="1235088" y="191386"/>
                </a:cubicBezTo>
                <a:cubicBezTo>
                  <a:pt x="1217556" y="195769"/>
                  <a:pt x="1199457" y="197636"/>
                  <a:pt x="1181925" y="202019"/>
                </a:cubicBezTo>
                <a:cubicBezTo>
                  <a:pt x="1163517" y="206621"/>
                  <a:pt x="1106626" y="229035"/>
                  <a:pt x="1096864" y="233916"/>
                </a:cubicBezTo>
                <a:cubicBezTo>
                  <a:pt x="1085434" y="239631"/>
                  <a:pt x="1076397" y="249467"/>
                  <a:pt x="1064967" y="255182"/>
                </a:cubicBezTo>
                <a:cubicBezTo>
                  <a:pt x="1049719" y="262806"/>
                  <a:pt x="1004158" y="273042"/>
                  <a:pt x="990539" y="276447"/>
                </a:cubicBezTo>
                <a:cubicBezTo>
                  <a:pt x="929236" y="317315"/>
                  <a:pt x="988375" y="281931"/>
                  <a:pt x="926743" y="308344"/>
                </a:cubicBezTo>
                <a:cubicBezTo>
                  <a:pt x="912175" y="314588"/>
                  <a:pt x="898697" y="323172"/>
                  <a:pt x="884213" y="329609"/>
                </a:cubicBezTo>
                <a:cubicBezTo>
                  <a:pt x="866772" y="337361"/>
                  <a:pt x="848491" y="343123"/>
                  <a:pt x="831050" y="350875"/>
                </a:cubicBezTo>
                <a:cubicBezTo>
                  <a:pt x="816566" y="357312"/>
                  <a:pt x="803236" y="366253"/>
                  <a:pt x="788520" y="372140"/>
                </a:cubicBezTo>
                <a:cubicBezTo>
                  <a:pt x="758399" y="384188"/>
                  <a:pt x="701447" y="398067"/>
                  <a:pt x="671562" y="414670"/>
                </a:cubicBezTo>
                <a:cubicBezTo>
                  <a:pt x="656071" y="423276"/>
                  <a:pt x="644418" y="437776"/>
                  <a:pt x="629032" y="446568"/>
                </a:cubicBezTo>
                <a:cubicBezTo>
                  <a:pt x="553665" y="489634"/>
                  <a:pt x="650746" y="403677"/>
                  <a:pt x="543971" y="489098"/>
                </a:cubicBezTo>
                <a:cubicBezTo>
                  <a:pt x="524402" y="504754"/>
                  <a:pt x="512299" y="529367"/>
                  <a:pt x="490809" y="542261"/>
                </a:cubicBezTo>
                <a:cubicBezTo>
                  <a:pt x="473088" y="552893"/>
                  <a:pt x="453522" y="560928"/>
                  <a:pt x="437646" y="574158"/>
                </a:cubicBezTo>
                <a:cubicBezTo>
                  <a:pt x="288186" y="698707"/>
                  <a:pt x="423288" y="599149"/>
                  <a:pt x="320688" y="701749"/>
                </a:cubicBezTo>
                <a:cubicBezTo>
                  <a:pt x="311652" y="710785"/>
                  <a:pt x="297826" y="713978"/>
                  <a:pt x="288790" y="723014"/>
                </a:cubicBezTo>
                <a:cubicBezTo>
                  <a:pt x="276259" y="735544"/>
                  <a:pt x="268561" y="752208"/>
                  <a:pt x="256892" y="765544"/>
                </a:cubicBezTo>
                <a:cubicBezTo>
                  <a:pt x="243690" y="780632"/>
                  <a:pt x="227410" y="792853"/>
                  <a:pt x="214362" y="808075"/>
                </a:cubicBezTo>
                <a:cubicBezTo>
                  <a:pt x="206046" y="817777"/>
                  <a:pt x="200524" y="829574"/>
                  <a:pt x="193097" y="839972"/>
                </a:cubicBezTo>
                <a:cubicBezTo>
                  <a:pt x="182797" y="854392"/>
                  <a:pt x="170591" y="867475"/>
                  <a:pt x="161199" y="882502"/>
                </a:cubicBezTo>
                <a:cubicBezTo>
                  <a:pt x="152798" y="895943"/>
                  <a:pt x="147632" y="911177"/>
                  <a:pt x="139934" y="925033"/>
                </a:cubicBezTo>
                <a:cubicBezTo>
                  <a:pt x="129898" y="943098"/>
                  <a:pt x="117278" y="959711"/>
                  <a:pt x="108036" y="978195"/>
                </a:cubicBezTo>
                <a:cubicBezTo>
                  <a:pt x="99500" y="995266"/>
                  <a:pt x="94522" y="1013917"/>
                  <a:pt x="86771" y="1031358"/>
                </a:cubicBezTo>
                <a:cubicBezTo>
                  <a:pt x="80334" y="1045842"/>
                  <a:pt x="71393" y="1059172"/>
                  <a:pt x="65506" y="1073889"/>
                </a:cubicBezTo>
                <a:cubicBezTo>
                  <a:pt x="48970" y="1115230"/>
                  <a:pt x="35563" y="1170154"/>
                  <a:pt x="22976" y="1212112"/>
                </a:cubicBezTo>
                <a:cubicBezTo>
                  <a:pt x="19755" y="1222847"/>
                  <a:pt x="15887" y="1233377"/>
                  <a:pt x="12343" y="1244009"/>
                </a:cubicBezTo>
                <a:cubicBezTo>
                  <a:pt x="-3654" y="1355995"/>
                  <a:pt x="-4569" y="1325721"/>
                  <a:pt x="12343" y="1477926"/>
                </a:cubicBezTo>
                <a:cubicBezTo>
                  <a:pt x="17279" y="1522348"/>
                  <a:pt x="22983" y="1499201"/>
                  <a:pt x="44241" y="1531089"/>
                </a:cubicBezTo>
                <a:cubicBezTo>
                  <a:pt x="53033" y="1544277"/>
                  <a:pt x="56714" y="1560431"/>
                  <a:pt x="65506" y="1573619"/>
                </a:cubicBezTo>
                <a:cubicBezTo>
                  <a:pt x="149972" y="1700319"/>
                  <a:pt x="76230" y="1581710"/>
                  <a:pt x="129302" y="1648047"/>
                </a:cubicBezTo>
                <a:cubicBezTo>
                  <a:pt x="137285" y="1658025"/>
                  <a:pt x="142251" y="1670242"/>
                  <a:pt x="150567" y="1679944"/>
                </a:cubicBezTo>
                <a:cubicBezTo>
                  <a:pt x="184946" y="1720054"/>
                  <a:pt x="187369" y="1718657"/>
                  <a:pt x="224995" y="1743740"/>
                </a:cubicBezTo>
                <a:cubicBezTo>
                  <a:pt x="232083" y="1757917"/>
                  <a:pt x="235945" y="1774236"/>
                  <a:pt x="246260" y="1786270"/>
                </a:cubicBezTo>
                <a:cubicBezTo>
                  <a:pt x="257477" y="1799357"/>
                  <a:pt x="348692" y="1857584"/>
                  <a:pt x="352585" y="1860698"/>
                </a:cubicBezTo>
                <a:cubicBezTo>
                  <a:pt x="482381" y="1964534"/>
                  <a:pt x="340572" y="1857177"/>
                  <a:pt x="448278" y="1924493"/>
                </a:cubicBezTo>
                <a:cubicBezTo>
                  <a:pt x="527229" y="1973837"/>
                  <a:pt x="453027" y="1943516"/>
                  <a:pt x="554604" y="1998921"/>
                </a:cubicBezTo>
                <a:cubicBezTo>
                  <a:pt x="571360" y="2008060"/>
                  <a:pt x="590696" y="2011650"/>
                  <a:pt x="607767" y="2020186"/>
                </a:cubicBezTo>
                <a:cubicBezTo>
                  <a:pt x="626251" y="2029428"/>
                  <a:pt x="643999" y="2040233"/>
                  <a:pt x="660929" y="2052084"/>
                </a:cubicBezTo>
                <a:cubicBezTo>
                  <a:pt x="679521" y="2065098"/>
                  <a:pt x="693487" y="2085104"/>
                  <a:pt x="714092" y="2094614"/>
                </a:cubicBezTo>
                <a:cubicBezTo>
                  <a:pt x="740628" y="2106861"/>
                  <a:pt x="770799" y="2108791"/>
                  <a:pt x="799153" y="2115879"/>
                </a:cubicBezTo>
                <a:cubicBezTo>
                  <a:pt x="816874" y="2126512"/>
                  <a:pt x="834880" y="2136682"/>
                  <a:pt x="852315" y="2147777"/>
                </a:cubicBezTo>
                <a:cubicBezTo>
                  <a:pt x="873877" y="2161498"/>
                  <a:pt x="893674" y="2178069"/>
                  <a:pt x="916111" y="2190307"/>
                </a:cubicBezTo>
                <a:cubicBezTo>
                  <a:pt x="949988" y="2208785"/>
                  <a:pt x="975912" y="2213231"/>
                  <a:pt x="1011804" y="2222205"/>
                </a:cubicBezTo>
                <a:cubicBezTo>
                  <a:pt x="1073148" y="2259010"/>
                  <a:pt x="1115735" y="2288059"/>
                  <a:pt x="1192557" y="2307265"/>
                </a:cubicBezTo>
                <a:cubicBezTo>
                  <a:pt x="1206734" y="2310809"/>
                  <a:pt x="1221405" y="2312767"/>
                  <a:pt x="1235088" y="2317898"/>
                </a:cubicBezTo>
                <a:cubicBezTo>
                  <a:pt x="1278229" y="2334076"/>
                  <a:pt x="1317701" y="2361066"/>
                  <a:pt x="1362678" y="2371061"/>
                </a:cubicBezTo>
                <a:cubicBezTo>
                  <a:pt x="1479416" y="2397003"/>
                  <a:pt x="1426140" y="2386954"/>
                  <a:pt x="1522167" y="2402958"/>
                </a:cubicBezTo>
                <a:cubicBezTo>
                  <a:pt x="1546976" y="2413591"/>
                  <a:pt x="1570797" y="2426918"/>
                  <a:pt x="1596595" y="2434856"/>
                </a:cubicBezTo>
                <a:cubicBezTo>
                  <a:pt x="1617200" y="2441196"/>
                  <a:pt x="1639179" y="2441633"/>
                  <a:pt x="1660390" y="2445489"/>
                </a:cubicBezTo>
                <a:cubicBezTo>
                  <a:pt x="1678170" y="2448722"/>
                  <a:pt x="1696176" y="2451156"/>
                  <a:pt x="1713553" y="2456121"/>
                </a:cubicBezTo>
                <a:cubicBezTo>
                  <a:pt x="1745882" y="2465358"/>
                  <a:pt x="1777110" y="2478131"/>
                  <a:pt x="1809246" y="2488019"/>
                </a:cubicBezTo>
                <a:cubicBezTo>
                  <a:pt x="1823213" y="2492316"/>
                  <a:pt x="1837696" y="2494740"/>
                  <a:pt x="1851776" y="2498651"/>
                </a:cubicBezTo>
                <a:cubicBezTo>
                  <a:pt x="1901498" y="2512463"/>
                  <a:pt x="1954476" y="2518104"/>
                  <a:pt x="2000632" y="2541182"/>
                </a:cubicBezTo>
                <a:cubicBezTo>
                  <a:pt x="2014809" y="2548270"/>
                  <a:pt x="2028125" y="2557435"/>
                  <a:pt x="2043162" y="2562447"/>
                </a:cubicBezTo>
                <a:cubicBezTo>
                  <a:pt x="2060307" y="2568162"/>
                  <a:pt x="2078545" y="2569846"/>
                  <a:pt x="2096325" y="2573079"/>
                </a:cubicBezTo>
                <a:cubicBezTo>
                  <a:pt x="2142542" y="2581482"/>
                  <a:pt x="2168659" y="2583844"/>
                  <a:pt x="2213283" y="2594344"/>
                </a:cubicBezTo>
                <a:cubicBezTo>
                  <a:pt x="2393059" y="2636644"/>
                  <a:pt x="2282928" y="2620447"/>
                  <a:pt x="2447199" y="2636875"/>
                </a:cubicBezTo>
                <a:lnTo>
                  <a:pt x="2861869" y="2615609"/>
                </a:lnTo>
                <a:cubicBezTo>
                  <a:pt x="2883380" y="2614175"/>
                  <a:pt x="2904749" y="2610206"/>
                  <a:pt x="2925664" y="2604977"/>
                </a:cubicBezTo>
                <a:cubicBezTo>
                  <a:pt x="2947410" y="2599541"/>
                  <a:pt x="2968195" y="2590800"/>
                  <a:pt x="2989460" y="2583712"/>
                </a:cubicBezTo>
                <a:cubicBezTo>
                  <a:pt x="3000092" y="2576624"/>
                  <a:pt x="3009928" y="2568162"/>
                  <a:pt x="3021357" y="2562447"/>
                </a:cubicBezTo>
                <a:cubicBezTo>
                  <a:pt x="3031382" y="2557435"/>
                  <a:pt x="3043930" y="2558031"/>
                  <a:pt x="3053255" y="2551814"/>
                </a:cubicBezTo>
                <a:cubicBezTo>
                  <a:pt x="3132898" y="2498718"/>
                  <a:pt x="3041208" y="2534564"/>
                  <a:pt x="3117050" y="2509284"/>
                </a:cubicBezTo>
                <a:cubicBezTo>
                  <a:pt x="3131227" y="2498651"/>
                  <a:pt x="3145161" y="2487686"/>
                  <a:pt x="3159581" y="2477386"/>
                </a:cubicBezTo>
                <a:cubicBezTo>
                  <a:pt x="3169979" y="2469959"/>
                  <a:pt x="3182930" y="2465619"/>
                  <a:pt x="3191478" y="2456121"/>
                </a:cubicBezTo>
                <a:cubicBezTo>
                  <a:pt x="3215187" y="2429777"/>
                  <a:pt x="3255274" y="2371061"/>
                  <a:pt x="3255274" y="2371061"/>
                </a:cubicBezTo>
                <a:cubicBezTo>
                  <a:pt x="3258818" y="2360428"/>
                  <a:pt x="3260345" y="2348894"/>
                  <a:pt x="3265906" y="2339163"/>
                </a:cubicBezTo>
                <a:cubicBezTo>
                  <a:pt x="3274698" y="2323777"/>
                  <a:pt x="3287504" y="2311053"/>
                  <a:pt x="3297804" y="2296633"/>
                </a:cubicBezTo>
                <a:cubicBezTo>
                  <a:pt x="3375541" y="2187801"/>
                  <a:pt x="3246720" y="2361199"/>
                  <a:pt x="3350967" y="2222205"/>
                </a:cubicBezTo>
                <a:cubicBezTo>
                  <a:pt x="3354511" y="2211572"/>
                  <a:pt x="3356587" y="2200332"/>
                  <a:pt x="3361599" y="2190307"/>
                </a:cubicBezTo>
                <a:cubicBezTo>
                  <a:pt x="3377792" y="2157920"/>
                  <a:pt x="3399233" y="2142040"/>
                  <a:pt x="3425395" y="2115879"/>
                </a:cubicBezTo>
                <a:cubicBezTo>
                  <a:pt x="3430792" y="2094291"/>
                  <a:pt x="3437506" y="2062810"/>
                  <a:pt x="3446660" y="2041451"/>
                </a:cubicBezTo>
                <a:cubicBezTo>
                  <a:pt x="3452904" y="2026883"/>
                  <a:pt x="3461681" y="2013489"/>
                  <a:pt x="3467925" y="1998921"/>
                </a:cubicBezTo>
                <a:cubicBezTo>
                  <a:pt x="3472340" y="1988619"/>
                  <a:pt x="3474142" y="1977325"/>
                  <a:pt x="3478557" y="1967023"/>
                </a:cubicBezTo>
                <a:cubicBezTo>
                  <a:pt x="3484801" y="1952455"/>
                  <a:pt x="3493935" y="1939209"/>
                  <a:pt x="3499822" y="1924493"/>
                </a:cubicBezTo>
                <a:cubicBezTo>
                  <a:pt x="3508147" y="1903681"/>
                  <a:pt x="3511064" y="1880747"/>
                  <a:pt x="3521088" y="1860698"/>
                </a:cubicBezTo>
                <a:cubicBezTo>
                  <a:pt x="3528176" y="1846521"/>
                  <a:pt x="3536467" y="1832884"/>
                  <a:pt x="3542353" y="1818168"/>
                </a:cubicBezTo>
                <a:cubicBezTo>
                  <a:pt x="3550678" y="1797356"/>
                  <a:pt x="3556530" y="1775637"/>
                  <a:pt x="3563618" y="1754372"/>
                </a:cubicBezTo>
                <a:cubicBezTo>
                  <a:pt x="3579334" y="1707225"/>
                  <a:pt x="3586423" y="1681797"/>
                  <a:pt x="3606148" y="1637414"/>
                </a:cubicBezTo>
                <a:cubicBezTo>
                  <a:pt x="3630637" y="1582313"/>
                  <a:pt x="3627105" y="1600765"/>
                  <a:pt x="3659311" y="1541721"/>
                </a:cubicBezTo>
                <a:cubicBezTo>
                  <a:pt x="3670696" y="1520849"/>
                  <a:pt x="3682065" y="1499872"/>
                  <a:pt x="3691209" y="1477926"/>
                </a:cubicBezTo>
                <a:cubicBezTo>
                  <a:pt x="3710422" y="1431815"/>
                  <a:pt x="3707445" y="1411042"/>
                  <a:pt x="3733739" y="1371600"/>
                </a:cubicBezTo>
                <a:cubicBezTo>
                  <a:pt x="3782284" y="1298783"/>
                  <a:pt x="3782771" y="1301303"/>
                  <a:pt x="3829432" y="1254642"/>
                </a:cubicBezTo>
                <a:cubicBezTo>
                  <a:pt x="3832976" y="1236921"/>
                  <a:pt x="3831982" y="1217643"/>
                  <a:pt x="3840064" y="1201479"/>
                </a:cubicBezTo>
                <a:cubicBezTo>
                  <a:pt x="3846789" y="1188030"/>
                  <a:pt x="3862176" y="1180999"/>
                  <a:pt x="3871962" y="1169582"/>
                </a:cubicBezTo>
                <a:cubicBezTo>
                  <a:pt x="3883495" y="1156127"/>
                  <a:pt x="3894030" y="1141796"/>
                  <a:pt x="3903860" y="1127051"/>
                </a:cubicBezTo>
                <a:cubicBezTo>
                  <a:pt x="3922407" y="1099231"/>
                  <a:pt x="3942069" y="1071896"/>
                  <a:pt x="3957022" y="1041991"/>
                </a:cubicBezTo>
                <a:cubicBezTo>
                  <a:pt x="3964111" y="1027814"/>
                  <a:pt x="3969075" y="1012359"/>
                  <a:pt x="3978288" y="999461"/>
                </a:cubicBezTo>
                <a:cubicBezTo>
                  <a:pt x="3987028" y="987225"/>
                  <a:pt x="4001445" y="979799"/>
                  <a:pt x="4010185" y="967563"/>
                </a:cubicBezTo>
                <a:cubicBezTo>
                  <a:pt x="4019398" y="954665"/>
                  <a:pt x="4023586" y="938795"/>
                  <a:pt x="4031450" y="925033"/>
                </a:cubicBezTo>
                <a:cubicBezTo>
                  <a:pt x="4049335" y="893734"/>
                  <a:pt x="4050693" y="895157"/>
                  <a:pt x="4073981" y="871870"/>
                </a:cubicBezTo>
                <a:cubicBezTo>
                  <a:pt x="4082193" y="847232"/>
                  <a:pt x="4090111" y="818465"/>
                  <a:pt x="4105878" y="797442"/>
                </a:cubicBezTo>
                <a:cubicBezTo>
                  <a:pt x="4117908" y="781403"/>
                  <a:pt x="4134232" y="769089"/>
                  <a:pt x="4148409" y="754912"/>
                </a:cubicBezTo>
                <a:cubicBezTo>
                  <a:pt x="4151953" y="744279"/>
                  <a:pt x="4152040" y="731766"/>
                  <a:pt x="4159041" y="723014"/>
                </a:cubicBezTo>
                <a:cubicBezTo>
                  <a:pt x="4227903" y="636936"/>
                  <a:pt x="4157519" y="770107"/>
                  <a:pt x="4212204" y="669851"/>
                </a:cubicBezTo>
                <a:cubicBezTo>
                  <a:pt x="4227384" y="642022"/>
                  <a:pt x="4232319" y="607206"/>
                  <a:pt x="4254734" y="584791"/>
                </a:cubicBezTo>
                <a:cubicBezTo>
                  <a:pt x="4284056" y="555469"/>
                  <a:pt x="4288159" y="555536"/>
                  <a:pt x="4307897" y="520995"/>
                </a:cubicBezTo>
                <a:cubicBezTo>
                  <a:pt x="4329728" y="482791"/>
                  <a:pt x="4324521" y="478951"/>
                  <a:pt x="4350427" y="446568"/>
                </a:cubicBezTo>
                <a:cubicBezTo>
                  <a:pt x="4356689" y="438740"/>
                  <a:pt x="4365677" y="433322"/>
                  <a:pt x="4371692" y="425302"/>
                </a:cubicBezTo>
                <a:cubicBezTo>
                  <a:pt x="4387026" y="404856"/>
                  <a:pt x="4389976" y="369589"/>
                  <a:pt x="4414222" y="361507"/>
                </a:cubicBezTo>
                <a:cubicBezTo>
                  <a:pt x="4435487" y="354419"/>
                  <a:pt x="4459367" y="352676"/>
                  <a:pt x="4478018" y="340242"/>
                </a:cubicBezTo>
                <a:cubicBezTo>
                  <a:pt x="4488650" y="333154"/>
                  <a:pt x="4497950" y="323464"/>
                  <a:pt x="4509915" y="318977"/>
                </a:cubicBezTo>
                <a:cubicBezTo>
                  <a:pt x="4526836" y="312631"/>
                  <a:pt x="4545436" y="312264"/>
                  <a:pt x="4563078" y="308344"/>
                </a:cubicBezTo>
                <a:cubicBezTo>
                  <a:pt x="4577343" y="305174"/>
                  <a:pt x="4591558" y="301727"/>
                  <a:pt x="4605609" y="297712"/>
                </a:cubicBezTo>
                <a:cubicBezTo>
                  <a:pt x="4642020" y="287309"/>
                  <a:pt x="4646883" y="279690"/>
                  <a:pt x="4690669" y="276447"/>
                </a:cubicBezTo>
                <a:cubicBezTo>
                  <a:pt x="4768508" y="270681"/>
                  <a:pt x="4846613" y="269358"/>
                  <a:pt x="4924585" y="265814"/>
                </a:cubicBezTo>
                <a:cubicBezTo>
                  <a:pt x="5048632" y="269358"/>
                  <a:pt x="5172783" y="270250"/>
                  <a:pt x="5296725" y="276447"/>
                </a:cubicBezTo>
                <a:cubicBezTo>
                  <a:pt x="5424725" y="282847"/>
                  <a:pt x="5267183" y="292066"/>
                  <a:pt x="5413683" y="308344"/>
                </a:cubicBezTo>
                <a:lnTo>
                  <a:pt x="5509376" y="318977"/>
                </a:lnTo>
                <a:cubicBezTo>
                  <a:pt x="5573657" y="335046"/>
                  <a:pt x="5538037" y="324986"/>
                  <a:pt x="5615702" y="350875"/>
                </a:cubicBezTo>
                <a:lnTo>
                  <a:pt x="5647599" y="361507"/>
                </a:lnTo>
                <a:cubicBezTo>
                  <a:pt x="5658232" y="365051"/>
                  <a:pt x="5668507" y="369942"/>
                  <a:pt x="5679497" y="372140"/>
                </a:cubicBezTo>
                <a:cubicBezTo>
                  <a:pt x="5754638" y="387167"/>
                  <a:pt x="5715518" y="377058"/>
                  <a:pt x="5796455" y="404037"/>
                </a:cubicBezTo>
                <a:cubicBezTo>
                  <a:pt x="5807088" y="407581"/>
                  <a:pt x="5819028" y="408453"/>
                  <a:pt x="5828353" y="414670"/>
                </a:cubicBezTo>
                <a:cubicBezTo>
                  <a:pt x="5872761" y="444276"/>
                  <a:pt x="5851214" y="426899"/>
                  <a:pt x="5892148" y="467833"/>
                </a:cubicBezTo>
                <a:cubicBezTo>
                  <a:pt x="5899236" y="489098"/>
                  <a:pt x="5900979" y="512977"/>
                  <a:pt x="5913413" y="531628"/>
                </a:cubicBezTo>
                <a:cubicBezTo>
                  <a:pt x="5920501" y="542261"/>
                  <a:pt x="5929488" y="551849"/>
                  <a:pt x="5934678" y="563526"/>
                </a:cubicBezTo>
                <a:cubicBezTo>
                  <a:pt x="5943782" y="584009"/>
                  <a:pt x="5948855" y="606056"/>
                  <a:pt x="5955943" y="627321"/>
                </a:cubicBezTo>
                <a:cubicBezTo>
                  <a:pt x="5959487" y="637954"/>
                  <a:pt x="5960359" y="649894"/>
                  <a:pt x="5966576" y="659219"/>
                </a:cubicBezTo>
                <a:lnTo>
                  <a:pt x="5987841" y="691116"/>
                </a:lnTo>
                <a:cubicBezTo>
                  <a:pt x="5991385" y="705293"/>
                  <a:pt x="5994459" y="719596"/>
                  <a:pt x="5998474" y="733647"/>
                </a:cubicBezTo>
                <a:cubicBezTo>
                  <a:pt x="6001553" y="744423"/>
                  <a:pt x="6007868" y="754405"/>
                  <a:pt x="6009106" y="765544"/>
                </a:cubicBezTo>
                <a:cubicBezTo>
                  <a:pt x="6011454" y="786679"/>
                  <a:pt x="6009106" y="808075"/>
                  <a:pt x="6009106" y="82934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292457-9B08-4D06-A237-674F8E3AB08B}"/>
              </a:ext>
            </a:extLst>
          </p:cNvPr>
          <p:cNvSpPr txBox="1"/>
          <p:nvPr/>
        </p:nvSpPr>
        <p:spPr>
          <a:xfrm>
            <a:off x="857585" y="3024946"/>
            <a:ext cx="3002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Whooooooooah</a:t>
            </a:r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 we’re halfway there…</a:t>
            </a:r>
          </a:p>
        </p:txBody>
      </p:sp>
    </p:spTree>
    <p:extLst>
      <p:ext uri="{BB962C8B-B14F-4D97-AF65-F5344CB8AC3E}">
        <p14:creationId xmlns:p14="http://schemas.microsoft.com/office/powerpoint/2010/main" val="1141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EABD-EB62-4332-BDCC-0DFFEBC9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ED919-DFB7-4875-ACD7-196372B75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40989"/>
          </a:xfrm>
        </p:spPr>
        <p:txBody>
          <a:bodyPr>
            <a:normAutofit/>
          </a:bodyPr>
          <a:lstStyle/>
          <a:p>
            <a:r>
              <a:rPr lang="en-US" sz="3200" dirty="0"/>
              <a:t>Cut it down!</a:t>
            </a:r>
          </a:p>
          <a:p>
            <a:r>
              <a:rPr lang="en-US" sz="3200" dirty="0"/>
              <a:t>Spray it later?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6113B-C2CE-4706-B168-9036A28A9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9" y="2945221"/>
            <a:ext cx="4744386" cy="3558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0C54C-50AB-4D50-978E-76700018B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8436" y="2267645"/>
            <a:ext cx="4840988" cy="36307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383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EABD-EB62-4332-BDCC-0DFFEBC9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ED919-DFB7-4875-ACD7-196372B75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40989"/>
          </a:xfrm>
        </p:spPr>
        <p:txBody>
          <a:bodyPr>
            <a:normAutofit/>
          </a:bodyPr>
          <a:lstStyle/>
          <a:p>
            <a:r>
              <a:rPr lang="en-US" sz="3200" dirty="0"/>
              <a:t>Biocontrol?</a:t>
            </a:r>
          </a:p>
          <a:p>
            <a:endParaRPr lang="en-US" sz="3200" dirty="0"/>
          </a:p>
          <a:p>
            <a:r>
              <a:rPr lang="en-US" sz="3200" dirty="0"/>
              <a:t>From Dr. Doug Tallamy, Univ. Delaware:</a:t>
            </a:r>
          </a:p>
          <a:p>
            <a:pPr lvl="1"/>
            <a:r>
              <a:rPr lang="en-US" sz="2800" dirty="0"/>
              <a:t>White oak:  233 caterpillars, 15 species</a:t>
            </a:r>
          </a:p>
          <a:p>
            <a:pPr lvl="1"/>
            <a:r>
              <a:rPr lang="en-US" sz="2800" dirty="0"/>
              <a:t>Black cherry:  53 caterpillars, 10 species</a:t>
            </a:r>
          </a:p>
          <a:p>
            <a:pPr lvl="1"/>
            <a:r>
              <a:rPr lang="en-US" sz="2800" dirty="0" err="1"/>
              <a:t>Callery</a:t>
            </a:r>
            <a:r>
              <a:rPr lang="en-US" sz="2800" dirty="0"/>
              <a:t> pear:  1 caterpillar, 1 species.</a:t>
            </a:r>
          </a:p>
          <a:p>
            <a:pPr lvl="1"/>
            <a:endParaRPr lang="en-US" sz="2800" dirty="0"/>
          </a:p>
          <a:p>
            <a:r>
              <a:rPr lang="en-US" sz="3200" dirty="0"/>
              <a:t>Basically nothing eats </a:t>
            </a:r>
            <a:r>
              <a:rPr lang="en-US" sz="3200" dirty="0" err="1"/>
              <a:t>callery</a:t>
            </a:r>
            <a:r>
              <a:rPr lang="en-US" sz="3200" dirty="0"/>
              <a:t> pear.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261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EABD-EB62-4332-BDCC-0DFFEBC9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do?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2F1A0-D000-497F-897E-EF34225A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2" y="2418906"/>
            <a:ext cx="7447516" cy="4189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37E972-D551-444D-B40D-E4B4082A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40989"/>
          </a:xfrm>
        </p:spPr>
        <p:txBody>
          <a:bodyPr>
            <a:normAutofit/>
          </a:bodyPr>
          <a:lstStyle/>
          <a:p>
            <a:r>
              <a:rPr lang="en-US" sz="3200" dirty="0"/>
              <a:t>Kill it with fire?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3743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EABD-EB62-4332-BDCC-0DFFEBC9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do?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37E972-D551-444D-B40D-E4B4082A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4092195" cy="4840989"/>
          </a:xfrm>
        </p:spPr>
        <p:txBody>
          <a:bodyPr>
            <a:normAutofit/>
          </a:bodyPr>
          <a:lstStyle/>
          <a:p>
            <a:r>
              <a:rPr lang="en-US" sz="3200" dirty="0"/>
              <a:t>Top kill, yes</a:t>
            </a:r>
          </a:p>
          <a:p>
            <a:pPr lvl="1"/>
            <a:r>
              <a:rPr lang="en-US" sz="2800" dirty="0"/>
              <a:t>But you’ll just make it 	angry</a:t>
            </a:r>
          </a:p>
          <a:p>
            <a:endParaRPr lang="en-US" sz="3200" dirty="0"/>
          </a:p>
          <a:p>
            <a:r>
              <a:rPr lang="en-US" sz="3200" dirty="0"/>
              <a:t>Averaged 4 </a:t>
            </a:r>
            <a:r>
              <a:rPr lang="en-US" sz="3200" dirty="0" err="1"/>
              <a:t>resprouts</a:t>
            </a:r>
            <a:r>
              <a:rPr lang="en-US" sz="3200" dirty="0"/>
              <a:t> 	per stem post-fire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434F3D-0A6B-48A3-8F87-CFD786F69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"/>
          <a:stretch/>
        </p:blipFill>
        <p:spPr>
          <a:xfrm>
            <a:off x="4965395" y="1825624"/>
            <a:ext cx="3827732" cy="3829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EF5862-A65F-4DE6-8630-FBFE42D408BC}"/>
              </a:ext>
            </a:extLst>
          </p:cNvPr>
          <p:cNvSpPr txBox="1"/>
          <p:nvPr/>
        </p:nvSpPr>
        <p:spPr>
          <a:xfrm>
            <a:off x="2506221" y="6497336"/>
            <a:ext cx="6637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Warrix</a:t>
            </a:r>
            <a:r>
              <a:rPr lang="en-US" sz="1600" dirty="0"/>
              <a:t> and Marshall 2018, Invasive Plant Science and Management 11: 27-32.</a:t>
            </a:r>
          </a:p>
        </p:txBody>
      </p:sp>
    </p:spTree>
    <p:extLst>
      <p:ext uri="{BB962C8B-B14F-4D97-AF65-F5344CB8AC3E}">
        <p14:creationId xmlns:p14="http://schemas.microsoft.com/office/powerpoint/2010/main" val="262418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82780-4DDC-4DFC-BEB8-B9C87FEC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do?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F8234C-97C4-41A4-9705-7B4E512A8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engagement!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118B7-6D38-4AAE-B3E8-D3889132A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65" y="2336541"/>
            <a:ext cx="5577469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5051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EABD-EB62-4332-BDCC-0DFFEBC9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do?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37E972-D551-444D-B40D-E4B4082A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40989"/>
          </a:xfrm>
        </p:spPr>
        <p:txBody>
          <a:bodyPr>
            <a:normAutofit/>
          </a:bodyPr>
          <a:lstStyle/>
          <a:p>
            <a:r>
              <a:rPr lang="en-US" sz="3200" dirty="0"/>
              <a:t>Herbicides</a:t>
            </a:r>
          </a:p>
          <a:p>
            <a:pPr lvl="1"/>
            <a:r>
              <a:rPr lang="en-US" sz="2800" dirty="0"/>
              <a:t>They work!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026" name="Picture 2" descr="image006">
            <a:extLst>
              <a:ext uri="{FF2B5EF4-FFF2-40B4-BE49-F238E27FC236}">
                <a16:creationId xmlns:a16="http://schemas.microsoft.com/office/drawing/2014/main" id="{69FDA649-58E8-49E0-A142-535E83CC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23" y="2151763"/>
            <a:ext cx="5461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37ECC9-23A3-4973-A55F-DA75106D038D}"/>
              </a:ext>
            </a:extLst>
          </p:cNvPr>
          <p:cNvSpPr txBox="1"/>
          <p:nvPr/>
        </p:nvSpPr>
        <p:spPr>
          <a:xfrm rot="18765586">
            <a:off x="3993545" y="2146530"/>
            <a:ext cx="103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imazapyr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B74D2-14E7-4076-982C-100C183131E3}"/>
              </a:ext>
            </a:extLst>
          </p:cNvPr>
          <p:cNvSpPr txBox="1"/>
          <p:nvPr/>
        </p:nvSpPr>
        <p:spPr>
          <a:xfrm rot="18842514">
            <a:off x="6319608" y="2096205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hexazinone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60C5D-6CE0-420A-A5A3-F3B48A66C197}"/>
              </a:ext>
            </a:extLst>
          </p:cNvPr>
          <p:cNvSpPr txBox="1"/>
          <p:nvPr/>
        </p:nvSpPr>
        <p:spPr>
          <a:xfrm rot="18765586">
            <a:off x="5385485" y="2129067"/>
            <a:ext cx="91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tricopyr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21DFB3-8A95-4EC5-84D9-7A77835664ED}"/>
              </a:ext>
            </a:extLst>
          </p:cNvPr>
          <p:cNvSpPr txBox="1"/>
          <p:nvPr/>
        </p:nvSpPr>
        <p:spPr>
          <a:xfrm rot="18765586">
            <a:off x="4636523" y="1666924"/>
            <a:ext cx="244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triclopyr + aminopyralid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1A417F-2973-4988-9C3A-F3425A035FC1}"/>
              </a:ext>
            </a:extLst>
          </p:cNvPr>
          <p:cNvSpPr txBox="1"/>
          <p:nvPr/>
        </p:nvSpPr>
        <p:spPr>
          <a:xfrm rot="18842514">
            <a:off x="5807906" y="2074654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glyphosate</a:t>
            </a:r>
          </a:p>
        </p:txBody>
      </p:sp>
    </p:spTree>
    <p:extLst>
      <p:ext uri="{BB962C8B-B14F-4D97-AF65-F5344CB8AC3E}">
        <p14:creationId xmlns:p14="http://schemas.microsoft.com/office/powerpoint/2010/main" val="293752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3EC3E-1C7E-4F05-991B-1DA66E9D0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with control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9363E-802B-4324-94CF-B8BC33937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Lots of anecdotal information</a:t>
            </a:r>
          </a:p>
          <a:p>
            <a:pPr lvl="1"/>
            <a:r>
              <a:rPr lang="en-US" sz="2800" dirty="0"/>
              <a:t>Few replicated studies</a:t>
            </a:r>
          </a:p>
          <a:p>
            <a:pPr lvl="1"/>
            <a:r>
              <a:rPr lang="en-US" sz="2800" dirty="0"/>
              <a:t>Sharing is caring…</a:t>
            </a:r>
          </a:p>
          <a:p>
            <a:r>
              <a:rPr lang="en-US" sz="3200" dirty="0"/>
              <a:t>Optimal timing for each AI?</a:t>
            </a:r>
          </a:p>
          <a:p>
            <a:r>
              <a:rPr lang="en-US" sz="3200" dirty="0"/>
              <a:t>Impacts of tree size on AI efficacy?</a:t>
            </a:r>
          </a:p>
          <a:p>
            <a:r>
              <a:rPr lang="en-US" sz="3200" dirty="0"/>
              <a:t>Integrated pest management program?</a:t>
            </a:r>
          </a:p>
          <a:p>
            <a:pPr lvl="1"/>
            <a:r>
              <a:rPr lang="en-US" sz="2800" dirty="0"/>
              <a:t>Fire + herbicides?</a:t>
            </a:r>
          </a:p>
          <a:p>
            <a:pPr lvl="1"/>
            <a:r>
              <a:rPr lang="en-US" sz="2800" dirty="0"/>
              <a:t>Timing of each?</a:t>
            </a:r>
          </a:p>
        </p:txBody>
      </p:sp>
    </p:spTree>
    <p:extLst>
      <p:ext uri="{BB962C8B-B14F-4D97-AF65-F5344CB8AC3E}">
        <p14:creationId xmlns:p14="http://schemas.microsoft.com/office/powerpoint/2010/main" val="3622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EEABD-EB62-4332-BDCC-0DFFEBC9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 recap: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37E972-D551-444D-B40D-E4B4082A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004987" cy="4840989"/>
          </a:xfrm>
        </p:spPr>
        <p:txBody>
          <a:bodyPr>
            <a:normAutofit/>
          </a:bodyPr>
          <a:lstStyle/>
          <a:p>
            <a:r>
              <a:rPr lang="en-US" sz="3200" dirty="0"/>
              <a:t>Herbicides work</a:t>
            </a:r>
          </a:p>
          <a:p>
            <a:r>
              <a:rPr lang="en-US" sz="3200" dirty="0"/>
              <a:t>Techniques still need refining</a:t>
            </a:r>
          </a:p>
          <a:p>
            <a:r>
              <a:rPr lang="en-US" sz="3200" dirty="0"/>
              <a:t>Fire alone does not work</a:t>
            </a:r>
          </a:p>
          <a:p>
            <a:endParaRPr lang="en-US" sz="3200" dirty="0"/>
          </a:p>
          <a:p>
            <a:r>
              <a:rPr lang="en-US" sz="3200" dirty="0"/>
              <a:t>We know little about other control methods</a:t>
            </a:r>
          </a:p>
          <a:p>
            <a:endParaRPr lang="en-US" sz="3200" dirty="0"/>
          </a:p>
          <a:p>
            <a:r>
              <a:rPr lang="en-US" sz="3200" dirty="0"/>
              <a:t>What about combinations of fire + herbicide?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26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F318-112B-4631-BF52-92FDE433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Shameless plug!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E7CB3-3D43-4ED8-90D9-487B5D865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samples!</a:t>
            </a:r>
          </a:p>
          <a:p>
            <a:endParaRPr lang="en-US" dirty="0"/>
          </a:p>
          <a:p>
            <a:r>
              <a:rPr lang="en-US" dirty="0"/>
              <a:t>Google “</a:t>
            </a:r>
            <a:r>
              <a:rPr lang="en-US" dirty="0" err="1"/>
              <a:t>callery</a:t>
            </a:r>
            <a:r>
              <a:rPr lang="en-US" dirty="0"/>
              <a:t> pear population genetics”</a:t>
            </a: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http://southernforesthealth.net/plants/callery-pear/callery-pear-population-genetics-study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95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Callery</a:t>
            </a:r>
            <a:r>
              <a:rPr lang="en-US" dirty="0"/>
              <a:t> pear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D838-3862-4479-A271-98CC0E51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390457" cy="4351338"/>
          </a:xfrm>
        </p:spPr>
        <p:txBody>
          <a:bodyPr/>
          <a:lstStyle/>
          <a:p>
            <a:r>
              <a:rPr lang="en-US" dirty="0" err="1"/>
              <a:t>ddd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D23C13-0D99-4596-B8F0-C17A9024A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AAF49-740F-435D-A632-FDCED22E5CF8}"/>
              </a:ext>
            </a:extLst>
          </p:cNvPr>
          <p:cNvSpPr txBox="1"/>
          <p:nvPr/>
        </p:nvSpPr>
        <p:spPr>
          <a:xfrm>
            <a:off x="3381204" y="6535406"/>
            <a:ext cx="5762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https://www.thelostogle.com/2018/03/19/bradford-pears-oklahoma-smell/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38032-B680-4448-B116-A8CCE188CB7D}"/>
              </a:ext>
            </a:extLst>
          </p:cNvPr>
          <p:cNvSpPr txBox="1"/>
          <p:nvPr/>
        </p:nvSpPr>
        <p:spPr>
          <a:xfrm>
            <a:off x="6692532" y="14817"/>
            <a:ext cx="1424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Pretty flowers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62BDA2-CAEF-400B-A5C5-C99DF4B3ED8C}"/>
              </a:ext>
            </a:extLst>
          </p:cNvPr>
          <p:cNvSpPr/>
          <p:nvPr/>
        </p:nvSpPr>
        <p:spPr>
          <a:xfrm>
            <a:off x="6930277" y="893135"/>
            <a:ext cx="491249" cy="958089"/>
          </a:xfrm>
          <a:custGeom>
            <a:avLst/>
            <a:gdLst>
              <a:gd name="connsiteX0" fmla="*/ 459351 w 491249"/>
              <a:gd name="connsiteY0" fmla="*/ 0 h 958089"/>
              <a:gd name="connsiteX1" fmla="*/ 469983 w 491249"/>
              <a:gd name="connsiteY1" fmla="*/ 85060 h 958089"/>
              <a:gd name="connsiteX2" fmla="*/ 491249 w 491249"/>
              <a:gd name="connsiteY2" fmla="*/ 159488 h 958089"/>
              <a:gd name="connsiteX3" fmla="*/ 480616 w 491249"/>
              <a:gd name="connsiteY3" fmla="*/ 361507 h 958089"/>
              <a:gd name="connsiteX4" fmla="*/ 469983 w 491249"/>
              <a:gd name="connsiteY4" fmla="*/ 393405 h 958089"/>
              <a:gd name="connsiteX5" fmla="*/ 459351 w 491249"/>
              <a:gd name="connsiteY5" fmla="*/ 446567 h 958089"/>
              <a:gd name="connsiteX6" fmla="*/ 448718 w 491249"/>
              <a:gd name="connsiteY6" fmla="*/ 489098 h 958089"/>
              <a:gd name="connsiteX7" fmla="*/ 416821 w 491249"/>
              <a:gd name="connsiteY7" fmla="*/ 520995 h 958089"/>
              <a:gd name="connsiteX8" fmla="*/ 406188 w 491249"/>
              <a:gd name="connsiteY8" fmla="*/ 552893 h 958089"/>
              <a:gd name="connsiteX9" fmla="*/ 374290 w 491249"/>
              <a:gd name="connsiteY9" fmla="*/ 584791 h 958089"/>
              <a:gd name="connsiteX10" fmla="*/ 353025 w 491249"/>
              <a:gd name="connsiteY10" fmla="*/ 616688 h 958089"/>
              <a:gd name="connsiteX11" fmla="*/ 321128 w 491249"/>
              <a:gd name="connsiteY11" fmla="*/ 648586 h 958089"/>
              <a:gd name="connsiteX12" fmla="*/ 299863 w 491249"/>
              <a:gd name="connsiteY12" fmla="*/ 680484 h 958089"/>
              <a:gd name="connsiteX13" fmla="*/ 236067 w 491249"/>
              <a:gd name="connsiteY13" fmla="*/ 723014 h 958089"/>
              <a:gd name="connsiteX14" fmla="*/ 225435 w 491249"/>
              <a:gd name="connsiteY14" fmla="*/ 754912 h 958089"/>
              <a:gd name="connsiteX15" fmla="*/ 193537 w 491249"/>
              <a:gd name="connsiteY15" fmla="*/ 765544 h 958089"/>
              <a:gd name="connsiteX16" fmla="*/ 129742 w 491249"/>
              <a:gd name="connsiteY16" fmla="*/ 808074 h 958089"/>
              <a:gd name="connsiteX17" fmla="*/ 55314 w 491249"/>
              <a:gd name="connsiteY17" fmla="*/ 871870 h 958089"/>
              <a:gd name="connsiteX18" fmla="*/ 2151 w 491249"/>
              <a:gd name="connsiteY18" fmla="*/ 914400 h 958089"/>
              <a:gd name="connsiteX19" fmla="*/ 12783 w 491249"/>
              <a:gd name="connsiteY19" fmla="*/ 882502 h 958089"/>
              <a:gd name="connsiteX20" fmla="*/ 34049 w 491249"/>
              <a:gd name="connsiteY20" fmla="*/ 754912 h 958089"/>
              <a:gd name="connsiteX21" fmla="*/ 23416 w 491249"/>
              <a:gd name="connsiteY21" fmla="*/ 893135 h 958089"/>
              <a:gd name="connsiteX22" fmla="*/ 12783 w 491249"/>
              <a:gd name="connsiteY22" fmla="*/ 925032 h 958089"/>
              <a:gd name="connsiteX23" fmla="*/ 87211 w 491249"/>
              <a:gd name="connsiteY23" fmla="*/ 956930 h 958089"/>
              <a:gd name="connsiteX24" fmla="*/ 236067 w 491249"/>
              <a:gd name="connsiteY24" fmla="*/ 956930 h 958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1249" h="958089">
                <a:moveTo>
                  <a:pt x="459351" y="0"/>
                </a:moveTo>
                <a:cubicBezTo>
                  <a:pt x="462895" y="28353"/>
                  <a:pt x="465286" y="56875"/>
                  <a:pt x="469983" y="85060"/>
                </a:cubicBezTo>
                <a:cubicBezTo>
                  <a:pt x="474433" y="111763"/>
                  <a:pt x="482821" y="134205"/>
                  <a:pt x="491249" y="159488"/>
                </a:cubicBezTo>
                <a:cubicBezTo>
                  <a:pt x="487705" y="226828"/>
                  <a:pt x="486721" y="294351"/>
                  <a:pt x="480616" y="361507"/>
                </a:cubicBezTo>
                <a:cubicBezTo>
                  <a:pt x="479601" y="372669"/>
                  <a:pt x="472701" y="382532"/>
                  <a:pt x="469983" y="393405"/>
                </a:cubicBezTo>
                <a:cubicBezTo>
                  <a:pt x="465600" y="410937"/>
                  <a:pt x="463271" y="428926"/>
                  <a:pt x="459351" y="446567"/>
                </a:cubicBezTo>
                <a:cubicBezTo>
                  <a:pt x="456181" y="460832"/>
                  <a:pt x="455968" y="476410"/>
                  <a:pt x="448718" y="489098"/>
                </a:cubicBezTo>
                <a:cubicBezTo>
                  <a:pt x="441258" y="502153"/>
                  <a:pt x="427453" y="510363"/>
                  <a:pt x="416821" y="520995"/>
                </a:cubicBezTo>
                <a:cubicBezTo>
                  <a:pt x="413277" y="531628"/>
                  <a:pt x="412405" y="543568"/>
                  <a:pt x="406188" y="552893"/>
                </a:cubicBezTo>
                <a:cubicBezTo>
                  <a:pt x="397847" y="565404"/>
                  <a:pt x="383916" y="573239"/>
                  <a:pt x="374290" y="584791"/>
                </a:cubicBezTo>
                <a:cubicBezTo>
                  <a:pt x="366109" y="594608"/>
                  <a:pt x="361206" y="606871"/>
                  <a:pt x="353025" y="616688"/>
                </a:cubicBezTo>
                <a:cubicBezTo>
                  <a:pt x="343399" y="628240"/>
                  <a:pt x="330754" y="637034"/>
                  <a:pt x="321128" y="648586"/>
                </a:cubicBezTo>
                <a:cubicBezTo>
                  <a:pt x="312947" y="658403"/>
                  <a:pt x="309480" y="672069"/>
                  <a:pt x="299863" y="680484"/>
                </a:cubicBezTo>
                <a:cubicBezTo>
                  <a:pt x="280629" y="697314"/>
                  <a:pt x="236067" y="723014"/>
                  <a:pt x="236067" y="723014"/>
                </a:cubicBezTo>
                <a:cubicBezTo>
                  <a:pt x="232523" y="733647"/>
                  <a:pt x="233360" y="746987"/>
                  <a:pt x="225435" y="754912"/>
                </a:cubicBezTo>
                <a:cubicBezTo>
                  <a:pt x="217510" y="762837"/>
                  <a:pt x="203334" y="760101"/>
                  <a:pt x="193537" y="765544"/>
                </a:cubicBezTo>
                <a:cubicBezTo>
                  <a:pt x="171196" y="777956"/>
                  <a:pt x="147814" y="790002"/>
                  <a:pt x="129742" y="808074"/>
                </a:cubicBezTo>
                <a:cubicBezTo>
                  <a:pt x="78175" y="859641"/>
                  <a:pt x="103893" y="839484"/>
                  <a:pt x="55314" y="871870"/>
                </a:cubicBezTo>
                <a:cubicBezTo>
                  <a:pt x="54600" y="872941"/>
                  <a:pt x="22694" y="934942"/>
                  <a:pt x="2151" y="914400"/>
                </a:cubicBezTo>
                <a:cubicBezTo>
                  <a:pt x="-5774" y="906475"/>
                  <a:pt x="10585" y="893492"/>
                  <a:pt x="12783" y="882502"/>
                </a:cubicBezTo>
                <a:cubicBezTo>
                  <a:pt x="21239" y="840223"/>
                  <a:pt x="34049" y="754912"/>
                  <a:pt x="34049" y="754912"/>
                </a:cubicBezTo>
                <a:cubicBezTo>
                  <a:pt x="30505" y="800986"/>
                  <a:pt x="29148" y="847281"/>
                  <a:pt x="23416" y="893135"/>
                </a:cubicBezTo>
                <a:cubicBezTo>
                  <a:pt x="22026" y="904256"/>
                  <a:pt x="10585" y="914042"/>
                  <a:pt x="12783" y="925032"/>
                </a:cubicBezTo>
                <a:cubicBezTo>
                  <a:pt x="18262" y="952424"/>
                  <a:pt x="75714" y="956325"/>
                  <a:pt x="87211" y="956930"/>
                </a:cubicBezTo>
                <a:cubicBezTo>
                  <a:pt x="136761" y="959538"/>
                  <a:pt x="186448" y="956930"/>
                  <a:pt x="236067" y="95693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169F8C-3C9C-4785-880B-123DD9FEB69B}"/>
              </a:ext>
            </a:extLst>
          </p:cNvPr>
          <p:cNvSpPr/>
          <p:nvPr/>
        </p:nvSpPr>
        <p:spPr>
          <a:xfrm flipH="1">
            <a:off x="1988053" y="1211644"/>
            <a:ext cx="491248" cy="958089"/>
          </a:xfrm>
          <a:custGeom>
            <a:avLst/>
            <a:gdLst>
              <a:gd name="connsiteX0" fmla="*/ 459351 w 491249"/>
              <a:gd name="connsiteY0" fmla="*/ 0 h 958089"/>
              <a:gd name="connsiteX1" fmla="*/ 469983 w 491249"/>
              <a:gd name="connsiteY1" fmla="*/ 85060 h 958089"/>
              <a:gd name="connsiteX2" fmla="*/ 491249 w 491249"/>
              <a:gd name="connsiteY2" fmla="*/ 159488 h 958089"/>
              <a:gd name="connsiteX3" fmla="*/ 480616 w 491249"/>
              <a:gd name="connsiteY3" fmla="*/ 361507 h 958089"/>
              <a:gd name="connsiteX4" fmla="*/ 469983 w 491249"/>
              <a:gd name="connsiteY4" fmla="*/ 393405 h 958089"/>
              <a:gd name="connsiteX5" fmla="*/ 459351 w 491249"/>
              <a:gd name="connsiteY5" fmla="*/ 446567 h 958089"/>
              <a:gd name="connsiteX6" fmla="*/ 448718 w 491249"/>
              <a:gd name="connsiteY6" fmla="*/ 489098 h 958089"/>
              <a:gd name="connsiteX7" fmla="*/ 416821 w 491249"/>
              <a:gd name="connsiteY7" fmla="*/ 520995 h 958089"/>
              <a:gd name="connsiteX8" fmla="*/ 406188 w 491249"/>
              <a:gd name="connsiteY8" fmla="*/ 552893 h 958089"/>
              <a:gd name="connsiteX9" fmla="*/ 374290 w 491249"/>
              <a:gd name="connsiteY9" fmla="*/ 584791 h 958089"/>
              <a:gd name="connsiteX10" fmla="*/ 353025 w 491249"/>
              <a:gd name="connsiteY10" fmla="*/ 616688 h 958089"/>
              <a:gd name="connsiteX11" fmla="*/ 321128 w 491249"/>
              <a:gd name="connsiteY11" fmla="*/ 648586 h 958089"/>
              <a:gd name="connsiteX12" fmla="*/ 299863 w 491249"/>
              <a:gd name="connsiteY12" fmla="*/ 680484 h 958089"/>
              <a:gd name="connsiteX13" fmla="*/ 236067 w 491249"/>
              <a:gd name="connsiteY13" fmla="*/ 723014 h 958089"/>
              <a:gd name="connsiteX14" fmla="*/ 225435 w 491249"/>
              <a:gd name="connsiteY14" fmla="*/ 754912 h 958089"/>
              <a:gd name="connsiteX15" fmla="*/ 193537 w 491249"/>
              <a:gd name="connsiteY15" fmla="*/ 765544 h 958089"/>
              <a:gd name="connsiteX16" fmla="*/ 129742 w 491249"/>
              <a:gd name="connsiteY16" fmla="*/ 808074 h 958089"/>
              <a:gd name="connsiteX17" fmla="*/ 55314 w 491249"/>
              <a:gd name="connsiteY17" fmla="*/ 871870 h 958089"/>
              <a:gd name="connsiteX18" fmla="*/ 2151 w 491249"/>
              <a:gd name="connsiteY18" fmla="*/ 914400 h 958089"/>
              <a:gd name="connsiteX19" fmla="*/ 12783 w 491249"/>
              <a:gd name="connsiteY19" fmla="*/ 882502 h 958089"/>
              <a:gd name="connsiteX20" fmla="*/ 34049 w 491249"/>
              <a:gd name="connsiteY20" fmla="*/ 754912 h 958089"/>
              <a:gd name="connsiteX21" fmla="*/ 23416 w 491249"/>
              <a:gd name="connsiteY21" fmla="*/ 893135 h 958089"/>
              <a:gd name="connsiteX22" fmla="*/ 12783 w 491249"/>
              <a:gd name="connsiteY22" fmla="*/ 925032 h 958089"/>
              <a:gd name="connsiteX23" fmla="*/ 87211 w 491249"/>
              <a:gd name="connsiteY23" fmla="*/ 956930 h 958089"/>
              <a:gd name="connsiteX24" fmla="*/ 236067 w 491249"/>
              <a:gd name="connsiteY24" fmla="*/ 956930 h 958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1249" h="958089">
                <a:moveTo>
                  <a:pt x="459351" y="0"/>
                </a:moveTo>
                <a:cubicBezTo>
                  <a:pt x="462895" y="28353"/>
                  <a:pt x="465286" y="56875"/>
                  <a:pt x="469983" y="85060"/>
                </a:cubicBezTo>
                <a:cubicBezTo>
                  <a:pt x="474433" y="111763"/>
                  <a:pt x="482821" y="134205"/>
                  <a:pt x="491249" y="159488"/>
                </a:cubicBezTo>
                <a:cubicBezTo>
                  <a:pt x="487705" y="226828"/>
                  <a:pt x="486721" y="294351"/>
                  <a:pt x="480616" y="361507"/>
                </a:cubicBezTo>
                <a:cubicBezTo>
                  <a:pt x="479601" y="372669"/>
                  <a:pt x="472701" y="382532"/>
                  <a:pt x="469983" y="393405"/>
                </a:cubicBezTo>
                <a:cubicBezTo>
                  <a:pt x="465600" y="410937"/>
                  <a:pt x="463271" y="428926"/>
                  <a:pt x="459351" y="446567"/>
                </a:cubicBezTo>
                <a:cubicBezTo>
                  <a:pt x="456181" y="460832"/>
                  <a:pt x="455968" y="476410"/>
                  <a:pt x="448718" y="489098"/>
                </a:cubicBezTo>
                <a:cubicBezTo>
                  <a:pt x="441258" y="502153"/>
                  <a:pt x="427453" y="510363"/>
                  <a:pt x="416821" y="520995"/>
                </a:cubicBezTo>
                <a:cubicBezTo>
                  <a:pt x="413277" y="531628"/>
                  <a:pt x="412405" y="543568"/>
                  <a:pt x="406188" y="552893"/>
                </a:cubicBezTo>
                <a:cubicBezTo>
                  <a:pt x="397847" y="565404"/>
                  <a:pt x="383916" y="573239"/>
                  <a:pt x="374290" y="584791"/>
                </a:cubicBezTo>
                <a:cubicBezTo>
                  <a:pt x="366109" y="594608"/>
                  <a:pt x="361206" y="606871"/>
                  <a:pt x="353025" y="616688"/>
                </a:cubicBezTo>
                <a:cubicBezTo>
                  <a:pt x="343399" y="628240"/>
                  <a:pt x="330754" y="637034"/>
                  <a:pt x="321128" y="648586"/>
                </a:cubicBezTo>
                <a:cubicBezTo>
                  <a:pt x="312947" y="658403"/>
                  <a:pt x="309480" y="672069"/>
                  <a:pt x="299863" y="680484"/>
                </a:cubicBezTo>
                <a:cubicBezTo>
                  <a:pt x="280629" y="697314"/>
                  <a:pt x="236067" y="723014"/>
                  <a:pt x="236067" y="723014"/>
                </a:cubicBezTo>
                <a:cubicBezTo>
                  <a:pt x="232523" y="733647"/>
                  <a:pt x="233360" y="746987"/>
                  <a:pt x="225435" y="754912"/>
                </a:cubicBezTo>
                <a:cubicBezTo>
                  <a:pt x="217510" y="762837"/>
                  <a:pt x="203334" y="760101"/>
                  <a:pt x="193537" y="765544"/>
                </a:cubicBezTo>
                <a:cubicBezTo>
                  <a:pt x="171196" y="777956"/>
                  <a:pt x="147814" y="790002"/>
                  <a:pt x="129742" y="808074"/>
                </a:cubicBezTo>
                <a:cubicBezTo>
                  <a:pt x="78175" y="859641"/>
                  <a:pt x="103893" y="839484"/>
                  <a:pt x="55314" y="871870"/>
                </a:cubicBezTo>
                <a:cubicBezTo>
                  <a:pt x="54600" y="872941"/>
                  <a:pt x="22694" y="934942"/>
                  <a:pt x="2151" y="914400"/>
                </a:cubicBezTo>
                <a:cubicBezTo>
                  <a:pt x="-5774" y="906475"/>
                  <a:pt x="10585" y="893492"/>
                  <a:pt x="12783" y="882502"/>
                </a:cubicBezTo>
                <a:cubicBezTo>
                  <a:pt x="21239" y="840223"/>
                  <a:pt x="34049" y="754912"/>
                  <a:pt x="34049" y="754912"/>
                </a:cubicBezTo>
                <a:cubicBezTo>
                  <a:pt x="30505" y="800986"/>
                  <a:pt x="29148" y="847281"/>
                  <a:pt x="23416" y="893135"/>
                </a:cubicBezTo>
                <a:cubicBezTo>
                  <a:pt x="22026" y="904256"/>
                  <a:pt x="10585" y="914042"/>
                  <a:pt x="12783" y="925032"/>
                </a:cubicBezTo>
                <a:cubicBezTo>
                  <a:pt x="18262" y="952424"/>
                  <a:pt x="75714" y="956325"/>
                  <a:pt x="87211" y="956930"/>
                </a:cubicBezTo>
                <a:cubicBezTo>
                  <a:pt x="136761" y="959538"/>
                  <a:pt x="186448" y="956930"/>
                  <a:pt x="236067" y="95693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7B99D3-8C5C-4C2F-BD1D-14EBD421B2E9}"/>
              </a:ext>
            </a:extLst>
          </p:cNvPr>
          <p:cNvSpPr txBox="1"/>
          <p:nvPr/>
        </p:nvSpPr>
        <p:spPr>
          <a:xfrm>
            <a:off x="213263" y="36803"/>
            <a:ext cx="38058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Smells like rotting fish and semen</a:t>
            </a:r>
          </a:p>
          <a:p>
            <a:pPr algn="ctr"/>
            <a:r>
              <a:rPr lang="en-US" dirty="0"/>
              <a:t>-Business Insider, 2013</a:t>
            </a:r>
          </a:p>
        </p:txBody>
      </p:sp>
    </p:spTree>
    <p:extLst>
      <p:ext uri="{BB962C8B-B14F-4D97-AF65-F5344CB8AC3E}">
        <p14:creationId xmlns:p14="http://schemas.microsoft.com/office/powerpoint/2010/main" val="31982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351586-312C-44FF-AC25-5BF7FFE30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" r="956"/>
          <a:stretch/>
        </p:blipFill>
        <p:spPr>
          <a:xfrm>
            <a:off x="2231334" y="225947"/>
            <a:ext cx="4681331" cy="4762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7A2B5-16CD-4362-864D-2621F9035109}"/>
              </a:ext>
            </a:extLst>
          </p:cNvPr>
          <p:cNvSpPr txBox="1"/>
          <p:nvPr/>
        </p:nvSpPr>
        <p:spPr>
          <a:xfrm>
            <a:off x="1308382" y="5117890"/>
            <a:ext cx="65272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hlinkClick r:id="rId3"/>
              </a:rPr>
              <a:t>dcoyle@clemson.edu</a:t>
            </a:r>
            <a:endParaRPr lang="en-US" sz="4000" dirty="0"/>
          </a:p>
          <a:p>
            <a:pPr algn="ctr"/>
            <a:r>
              <a:rPr lang="en-US" sz="4000" dirty="0" err="1"/>
              <a:t>drdavecoyle</a:t>
            </a:r>
            <a:r>
              <a:rPr lang="en-US" sz="4000" dirty="0"/>
              <a:t>      @</a:t>
            </a:r>
            <a:r>
              <a:rPr lang="en-US" sz="4000" dirty="0" err="1"/>
              <a:t>drdavecoyle</a:t>
            </a:r>
            <a:r>
              <a:rPr lang="en-US" sz="4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D9842-F7C9-46E0-9012-E15A97DCE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20" y="5779609"/>
            <a:ext cx="682771" cy="682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67D56-3006-432E-B991-90C473923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678" y="5829498"/>
            <a:ext cx="693528" cy="56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63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23" y="492717"/>
            <a:ext cx="7038753" cy="533392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First, we must talk about fire blight</a:t>
            </a:r>
          </a:p>
        </p:txBody>
      </p:sp>
    </p:spTree>
    <p:extLst>
      <p:ext uri="{BB962C8B-B14F-4D97-AF65-F5344CB8AC3E}">
        <p14:creationId xmlns:p14="http://schemas.microsoft.com/office/powerpoint/2010/main" val="102711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Fire blight</a:t>
            </a:r>
            <a:br>
              <a:rPr lang="en-US" dirty="0"/>
            </a:br>
            <a:r>
              <a:rPr lang="en-US" sz="3200" i="1" dirty="0"/>
              <a:t>Erwinia </a:t>
            </a:r>
            <a:r>
              <a:rPr lang="en-US" sz="3200" i="1" dirty="0" err="1"/>
              <a:t>amylovora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D838-3862-4479-A271-98CC0E51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7886699" cy="4351338"/>
          </a:xfrm>
        </p:spPr>
        <p:txBody>
          <a:bodyPr/>
          <a:lstStyle/>
          <a:p>
            <a:r>
              <a:rPr lang="en-US" dirty="0"/>
              <a:t>Devastating bacterial disease</a:t>
            </a:r>
          </a:p>
          <a:p>
            <a:r>
              <a:rPr lang="en-US" dirty="0"/>
              <a:t>Affects pear, apple, other </a:t>
            </a:r>
            <a:r>
              <a:rPr lang="en-US" dirty="0" err="1"/>
              <a:t>Rosaceae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3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Bradford pear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A8CDB-F5DB-430E-A72F-E3445414D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5"/>
            <a:ext cx="9144000" cy="6862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27132-D386-4880-BAFA-E839FCD9AA96}"/>
              </a:ext>
            </a:extLst>
          </p:cNvPr>
          <p:cNvSpPr txBox="1"/>
          <p:nvPr/>
        </p:nvSpPr>
        <p:spPr>
          <a:xfrm>
            <a:off x="0" y="6531785"/>
            <a:ext cx="7969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Ninjatacoshell</a:t>
            </a:r>
            <a:r>
              <a:rPr lang="en-US" sz="1400" dirty="0"/>
              <a:t> - Own work, CC BY-SA 3.0, </a:t>
            </a:r>
            <a:r>
              <a:rPr lang="en-US" sz="1400" dirty="0">
                <a:hlinkClick r:id="rId3"/>
              </a:rPr>
              <a:t>https://commons.wikimedia.org/w/index.php?curid=6770373</a:t>
            </a:r>
            <a:r>
              <a:rPr lang="en-US" sz="1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29FBD-374B-4728-9DDA-AA84A10FBF3B}"/>
              </a:ext>
            </a:extLst>
          </p:cNvPr>
          <p:cNvSpPr txBox="1"/>
          <p:nvPr/>
        </p:nvSpPr>
        <p:spPr>
          <a:xfrm>
            <a:off x="246934" y="116958"/>
            <a:ext cx="16562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Fire blight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1A661-52CA-4B2F-B416-111C7A89732F}"/>
              </a:ext>
            </a:extLst>
          </p:cNvPr>
          <p:cNvSpPr txBox="1"/>
          <p:nvPr/>
        </p:nvSpPr>
        <p:spPr>
          <a:xfrm>
            <a:off x="5951847" y="365126"/>
            <a:ext cx="2945219" cy="1200329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Affects leaves and fruit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40DCBE-69ED-4090-B582-D2793D43F416}"/>
              </a:ext>
            </a:extLst>
          </p:cNvPr>
          <p:cNvSpPr/>
          <p:nvPr/>
        </p:nvSpPr>
        <p:spPr>
          <a:xfrm>
            <a:off x="6326372" y="871870"/>
            <a:ext cx="2243470" cy="1892595"/>
          </a:xfrm>
          <a:custGeom>
            <a:avLst/>
            <a:gdLst>
              <a:gd name="connsiteX0" fmla="*/ 2243470 w 2243470"/>
              <a:gd name="connsiteY0" fmla="*/ 0 h 1892595"/>
              <a:gd name="connsiteX1" fmla="*/ 2232837 w 2243470"/>
              <a:gd name="connsiteY1" fmla="*/ 127590 h 1892595"/>
              <a:gd name="connsiteX2" fmla="*/ 2190307 w 2243470"/>
              <a:gd name="connsiteY2" fmla="*/ 457200 h 1892595"/>
              <a:gd name="connsiteX3" fmla="*/ 2158409 w 2243470"/>
              <a:gd name="connsiteY3" fmla="*/ 659218 h 1892595"/>
              <a:gd name="connsiteX4" fmla="*/ 2137144 w 2243470"/>
              <a:gd name="connsiteY4" fmla="*/ 733646 h 1892595"/>
              <a:gd name="connsiteX5" fmla="*/ 2115879 w 2243470"/>
              <a:gd name="connsiteY5" fmla="*/ 765544 h 1892595"/>
              <a:gd name="connsiteX6" fmla="*/ 2094614 w 2243470"/>
              <a:gd name="connsiteY6" fmla="*/ 818707 h 1892595"/>
              <a:gd name="connsiteX7" fmla="*/ 2009554 w 2243470"/>
              <a:gd name="connsiteY7" fmla="*/ 903767 h 1892595"/>
              <a:gd name="connsiteX8" fmla="*/ 1988288 w 2243470"/>
              <a:gd name="connsiteY8" fmla="*/ 935665 h 1892595"/>
              <a:gd name="connsiteX9" fmla="*/ 1850065 w 2243470"/>
              <a:gd name="connsiteY9" fmla="*/ 1031358 h 1892595"/>
              <a:gd name="connsiteX10" fmla="*/ 1818168 w 2243470"/>
              <a:gd name="connsiteY10" fmla="*/ 1041990 h 1892595"/>
              <a:gd name="connsiteX11" fmla="*/ 1765005 w 2243470"/>
              <a:gd name="connsiteY11" fmla="*/ 1073888 h 1892595"/>
              <a:gd name="connsiteX12" fmla="*/ 1733107 w 2243470"/>
              <a:gd name="connsiteY12" fmla="*/ 1105786 h 1892595"/>
              <a:gd name="connsiteX13" fmla="*/ 1658679 w 2243470"/>
              <a:gd name="connsiteY13" fmla="*/ 1137683 h 1892595"/>
              <a:gd name="connsiteX14" fmla="*/ 1626781 w 2243470"/>
              <a:gd name="connsiteY14" fmla="*/ 1158949 h 1892595"/>
              <a:gd name="connsiteX15" fmla="*/ 1541721 w 2243470"/>
              <a:gd name="connsiteY15" fmla="*/ 1180214 h 1892595"/>
              <a:gd name="connsiteX16" fmla="*/ 1499191 w 2243470"/>
              <a:gd name="connsiteY16" fmla="*/ 1212111 h 1892595"/>
              <a:gd name="connsiteX17" fmla="*/ 1371600 w 2243470"/>
              <a:gd name="connsiteY17" fmla="*/ 1254642 h 1892595"/>
              <a:gd name="connsiteX18" fmla="*/ 1329070 w 2243470"/>
              <a:gd name="connsiteY18" fmla="*/ 1275907 h 1892595"/>
              <a:gd name="connsiteX19" fmla="*/ 1297172 w 2243470"/>
              <a:gd name="connsiteY19" fmla="*/ 1286539 h 1892595"/>
              <a:gd name="connsiteX20" fmla="*/ 1244009 w 2243470"/>
              <a:gd name="connsiteY20" fmla="*/ 1307804 h 1892595"/>
              <a:gd name="connsiteX21" fmla="*/ 1158949 w 2243470"/>
              <a:gd name="connsiteY21" fmla="*/ 1350335 h 1892595"/>
              <a:gd name="connsiteX22" fmla="*/ 1116419 w 2243470"/>
              <a:gd name="connsiteY22" fmla="*/ 1371600 h 1892595"/>
              <a:gd name="connsiteX23" fmla="*/ 1073888 w 2243470"/>
              <a:gd name="connsiteY23" fmla="*/ 1392865 h 1892595"/>
              <a:gd name="connsiteX24" fmla="*/ 1020726 w 2243470"/>
              <a:gd name="connsiteY24" fmla="*/ 1403497 h 1892595"/>
              <a:gd name="connsiteX25" fmla="*/ 967563 w 2243470"/>
              <a:gd name="connsiteY25" fmla="*/ 1435395 h 1892595"/>
              <a:gd name="connsiteX26" fmla="*/ 893135 w 2243470"/>
              <a:gd name="connsiteY26" fmla="*/ 1456660 h 1892595"/>
              <a:gd name="connsiteX27" fmla="*/ 861237 w 2243470"/>
              <a:gd name="connsiteY27" fmla="*/ 1467293 h 1892595"/>
              <a:gd name="connsiteX28" fmla="*/ 723014 w 2243470"/>
              <a:gd name="connsiteY28" fmla="*/ 1499190 h 1892595"/>
              <a:gd name="connsiteX29" fmla="*/ 691116 w 2243470"/>
              <a:gd name="connsiteY29" fmla="*/ 1509823 h 1892595"/>
              <a:gd name="connsiteX30" fmla="*/ 637954 w 2243470"/>
              <a:gd name="connsiteY30" fmla="*/ 1520456 h 1892595"/>
              <a:gd name="connsiteX31" fmla="*/ 584791 w 2243470"/>
              <a:gd name="connsiteY31" fmla="*/ 1541721 h 1892595"/>
              <a:gd name="connsiteX32" fmla="*/ 510363 w 2243470"/>
              <a:gd name="connsiteY32" fmla="*/ 1562986 h 1892595"/>
              <a:gd name="connsiteX33" fmla="*/ 457200 w 2243470"/>
              <a:gd name="connsiteY33" fmla="*/ 1584251 h 1892595"/>
              <a:gd name="connsiteX34" fmla="*/ 287079 w 2243470"/>
              <a:gd name="connsiteY34" fmla="*/ 1605516 h 1892595"/>
              <a:gd name="connsiteX35" fmla="*/ 170121 w 2243470"/>
              <a:gd name="connsiteY35" fmla="*/ 1637414 h 1892595"/>
              <a:gd name="connsiteX36" fmla="*/ 106326 w 2243470"/>
              <a:gd name="connsiteY36" fmla="*/ 1658679 h 1892595"/>
              <a:gd name="connsiteX37" fmla="*/ 74428 w 2243470"/>
              <a:gd name="connsiteY37" fmla="*/ 1679944 h 1892595"/>
              <a:gd name="connsiteX38" fmla="*/ 10633 w 2243470"/>
              <a:gd name="connsiteY38" fmla="*/ 1701209 h 1892595"/>
              <a:gd name="connsiteX39" fmla="*/ 53163 w 2243470"/>
              <a:gd name="connsiteY39" fmla="*/ 1594883 h 1892595"/>
              <a:gd name="connsiteX40" fmla="*/ 74428 w 2243470"/>
              <a:gd name="connsiteY40" fmla="*/ 1520456 h 1892595"/>
              <a:gd name="connsiteX41" fmla="*/ 85061 w 2243470"/>
              <a:gd name="connsiteY41" fmla="*/ 1403497 h 1892595"/>
              <a:gd name="connsiteX42" fmla="*/ 95693 w 2243470"/>
              <a:gd name="connsiteY42" fmla="*/ 1371600 h 1892595"/>
              <a:gd name="connsiteX43" fmla="*/ 63795 w 2243470"/>
              <a:gd name="connsiteY43" fmla="*/ 1477925 h 1892595"/>
              <a:gd name="connsiteX44" fmla="*/ 42530 w 2243470"/>
              <a:gd name="connsiteY44" fmla="*/ 1541721 h 1892595"/>
              <a:gd name="connsiteX45" fmla="*/ 31898 w 2243470"/>
              <a:gd name="connsiteY45" fmla="*/ 1573618 h 1892595"/>
              <a:gd name="connsiteX46" fmla="*/ 0 w 2243470"/>
              <a:gd name="connsiteY46" fmla="*/ 1690577 h 1892595"/>
              <a:gd name="connsiteX47" fmla="*/ 10633 w 2243470"/>
              <a:gd name="connsiteY47" fmla="*/ 1743739 h 1892595"/>
              <a:gd name="connsiteX48" fmla="*/ 42530 w 2243470"/>
              <a:gd name="connsiteY48" fmla="*/ 1754372 h 1892595"/>
              <a:gd name="connsiteX49" fmla="*/ 74428 w 2243470"/>
              <a:gd name="connsiteY49" fmla="*/ 1775637 h 1892595"/>
              <a:gd name="connsiteX50" fmla="*/ 148856 w 2243470"/>
              <a:gd name="connsiteY50" fmla="*/ 1796902 h 1892595"/>
              <a:gd name="connsiteX51" fmla="*/ 212651 w 2243470"/>
              <a:gd name="connsiteY51" fmla="*/ 1818167 h 1892595"/>
              <a:gd name="connsiteX52" fmla="*/ 287079 w 2243470"/>
              <a:gd name="connsiteY52" fmla="*/ 1850065 h 1892595"/>
              <a:gd name="connsiteX53" fmla="*/ 318977 w 2243470"/>
              <a:gd name="connsiteY53" fmla="*/ 1871330 h 1892595"/>
              <a:gd name="connsiteX54" fmla="*/ 350875 w 2243470"/>
              <a:gd name="connsiteY54" fmla="*/ 1881963 h 1892595"/>
              <a:gd name="connsiteX55" fmla="*/ 372140 w 2243470"/>
              <a:gd name="connsiteY55" fmla="*/ 1892595 h 189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243470" h="1892595">
                <a:moveTo>
                  <a:pt x="2243470" y="0"/>
                </a:moveTo>
                <a:cubicBezTo>
                  <a:pt x="2239926" y="42530"/>
                  <a:pt x="2236883" y="85105"/>
                  <a:pt x="2232837" y="127590"/>
                </a:cubicBezTo>
                <a:cubicBezTo>
                  <a:pt x="2222330" y="237910"/>
                  <a:pt x="2205972" y="347540"/>
                  <a:pt x="2190307" y="457200"/>
                </a:cubicBezTo>
                <a:cubicBezTo>
                  <a:pt x="2183411" y="505472"/>
                  <a:pt x="2166877" y="625343"/>
                  <a:pt x="2158409" y="659218"/>
                </a:cubicBezTo>
                <a:cubicBezTo>
                  <a:pt x="2155001" y="672852"/>
                  <a:pt x="2144774" y="718387"/>
                  <a:pt x="2137144" y="733646"/>
                </a:cubicBezTo>
                <a:cubicBezTo>
                  <a:pt x="2131429" y="745076"/>
                  <a:pt x="2121594" y="754114"/>
                  <a:pt x="2115879" y="765544"/>
                </a:cubicBezTo>
                <a:cubicBezTo>
                  <a:pt x="2107344" y="782615"/>
                  <a:pt x="2103883" y="802023"/>
                  <a:pt x="2094614" y="818707"/>
                </a:cubicBezTo>
                <a:cubicBezTo>
                  <a:pt x="2062571" y="876383"/>
                  <a:pt x="2059302" y="854019"/>
                  <a:pt x="2009554" y="903767"/>
                </a:cubicBezTo>
                <a:cubicBezTo>
                  <a:pt x="2000518" y="912803"/>
                  <a:pt x="1997787" y="927116"/>
                  <a:pt x="1988288" y="935665"/>
                </a:cubicBezTo>
                <a:cubicBezTo>
                  <a:pt x="1960617" y="960569"/>
                  <a:pt x="1890515" y="1011133"/>
                  <a:pt x="1850065" y="1031358"/>
                </a:cubicBezTo>
                <a:cubicBezTo>
                  <a:pt x="1840041" y="1036370"/>
                  <a:pt x="1828800" y="1038446"/>
                  <a:pt x="1818168" y="1041990"/>
                </a:cubicBezTo>
                <a:cubicBezTo>
                  <a:pt x="1751938" y="1108220"/>
                  <a:pt x="1847821" y="1018677"/>
                  <a:pt x="1765005" y="1073888"/>
                </a:cubicBezTo>
                <a:cubicBezTo>
                  <a:pt x="1752494" y="1082229"/>
                  <a:pt x="1746001" y="1098050"/>
                  <a:pt x="1733107" y="1105786"/>
                </a:cubicBezTo>
                <a:cubicBezTo>
                  <a:pt x="1709962" y="1119673"/>
                  <a:pt x="1682821" y="1125612"/>
                  <a:pt x="1658679" y="1137683"/>
                </a:cubicBezTo>
                <a:cubicBezTo>
                  <a:pt x="1647249" y="1143398"/>
                  <a:pt x="1638791" y="1154582"/>
                  <a:pt x="1626781" y="1158949"/>
                </a:cubicBezTo>
                <a:cubicBezTo>
                  <a:pt x="1599315" y="1168937"/>
                  <a:pt x="1541721" y="1180214"/>
                  <a:pt x="1541721" y="1180214"/>
                </a:cubicBezTo>
                <a:cubicBezTo>
                  <a:pt x="1527544" y="1190846"/>
                  <a:pt x="1515041" y="1204186"/>
                  <a:pt x="1499191" y="1212111"/>
                </a:cubicBezTo>
                <a:cubicBezTo>
                  <a:pt x="1459093" y="1232160"/>
                  <a:pt x="1411698" y="1234593"/>
                  <a:pt x="1371600" y="1254642"/>
                </a:cubicBezTo>
                <a:cubicBezTo>
                  <a:pt x="1357423" y="1261730"/>
                  <a:pt x="1343638" y="1269663"/>
                  <a:pt x="1329070" y="1275907"/>
                </a:cubicBezTo>
                <a:cubicBezTo>
                  <a:pt x="1318768" y="1280322"/>
                  <a:pt x="1307666" y="1282604"/>
                  <a:pt x="1297172" y="1286539"/>
                </a:cubicBezTo>
                <a:cubicBezTo>
                  <a:pt x="1279301" y="1293240"/>
                  <a:pt x="1261338" y="1299806"/>
                  <a:pt x="1244009" y="1307804"/>
                </a:cubicBezTo>
                <a:cubicBezTo>
                  <a:pt x="1215227" y="1321088"/>
                  <a:pt x="1187302" y="1336158"/>
                  <a:pt x="1158949" y="1350335"/>
                </a:cubicBezTo>
                <a:lnTo>
                  <a:pt x="1116419" y="1371600"/>
                </a:lnTo>
                <a:cubicBezTo>
                  <a:pt x="1102242" y="1378688"/>
                  <a:pt x="1089431" y="1389757"/>
                  <a:pt x="1073888" y="1392865"/>
                </a:cubicBezTo>
                <a:lnTo>
                  <a:pt x="1020726" y="1403497"/>
                </a:lnTo>
                <a:cubicBezTo>
                  <a:pt x="1003005" y="1414130"/>
                  <a:pt x="986047" y="1426153"/>
                  <a:pt x="967563" y="1435395"/>
                </a:cubicBezTo>
                <a:cubicBezTo>
                  <a:pt x="950563" y="1443895"/>
                  <a:pt x="909039" y="1452116"/>
                  <a:pt x="893135" y="1456660"/>
                </a:cubicBezTo>
                <a:cubicBezTo>
                  <a:pt x="882358" y="1459739"/>
                  <a:pt x="872110" y="1464575"/>
                  <a:pt x="861237" y="1467293"/>
                </a:cubicBezTo>
                <a:cubicBezTo>
                  <a:pt x="793761" y="1484162"/>
                  <a:pt x="802407" y="1472725"/>
                  <a:pt x="723014" y="1499190"/>
                </a:cubicBezTo>
                <a:cubicBezTo>
                  <a:pt x="712381" y="1502734"/>
                  <a:pt x="701989" y="1507105"/>
                  <a:pt x="691116" y="1509823"/>
                </a:cubicBezTo>
                <a:cubicBezTo>
                  <a:pt x="673584" y="1514206"/>
                  <a:pt x="655263" y="1515263"/>
                  <a:pt x="637954" y="1520456"/>
                </a:cubicBezTo>
                <a:cubicBezTo>
                  <a:pt x="619673" y="1525940"/>
                  <a:pt x="602898" y="1535686"/>
                  <a:pt x="584791" y="1541721"/>
                </a:cubicBezTo>
                <a:cubicBezTo>
                  <a:pt x="484236" y="1575239"/>
                  <a:pt x="592289" y="1532264"/>
                  <a:pt x="510363" y="1562986"/>
                </a:cubicBezTo>
                <a:cubicBezTo>
                  <a:pt x="492492" y="1569688"/>
                  <a:pt x="475481" y="1578767"/>
                  <a:pt x="457200" y="1584251"/>
                </a:cubicBezTo>
                <a:cubicBezTo>
                  <a:pt x="409439" y="1598579"/>
                  <a:pt x="327181" y="1601870"/>
                  <a:pt x="287079" y="1605516"/>
                </a:cubicBezTo>
                <a:cubicBezTo>
                  <a:pt x="211933" y="1620546"/>
                  <a:pt x="251065" y="1610433"/>
                  <a:pt x="170121" y="1637414"/>
                </a:cubicBezTo>
                <a:cubicBezTo>
                  <a:pt x="170116" y="1637416"/>
                  <a:pt x="106331" y="1658675"/>
                  <a:pt x="106326" y="1658679"/>
                </a:cubicBezTo>
                <a:cubicBezTo>
                  <a:pt x="95693" y="1665767"/>
                  <a:pt x="86105" y="1674754"/>
                  <a:pt x="74428" y="1679944"/>
                </a:cubicBezTo>
                <a:cubicBezTo>
                  <a:pt x="53945" y="1689048"/>
                  <a:pt x="10633" y="1701209"/>
                  <a:pt x="10633" y="1701209"/>
                </a:cubicBezTo>
                <a:cubicBezTo>
                  <a:pt x="34329" y="1606424"/>
                  <a:pt x="11233" y="1636815"/>
                  <a:pt x="53163" y="1594883"/>
                </a:cubicBezTo>
                <a:cubicBezTo>
                  <a:pt x="60451" y="1573018"/>
                  <a:pt x="71462" y="1542703"/>
                  <a:pt x="74428" y="1520456"/>
                </a:cubicBezTo>
                <a:cubicBezTo>
                  <a:pt x="79602" y="1481652"/>
                  <a:pt x="79525" y="1442251"/>
                  <a:pt x="85061" y="1403497"/>
                </a:cubicBezTo>
                <a:cubicBezTo>
                  <a:pt x="86646" y="1392402"/>
                  <a:pt x="95693" y="1360393"/>
                  <a:pt x="95693" y="1371600"/>
                </a:cubicBezTo>
                <a:cubicBezTo>
                  <a:pt x="95693" y="1387674"/>
                  <a:pt x="65034" y="1474207"/>
                  <a:pt x="63795" y="1477925"/>
                </a:cubicBezTo>
                <a:lnTo>
                  <a:pt x="42530" y="1541721"/>
                </a:lnTo>
                <a:cubicBezTo>
                  <a:pt x="38986" y="1552353"/>
                  <a:pt x="34616" y="1562745"/>
                  <a:pt x="31898" y="1573618"/>
                </a:cubicBezTo>
                <a:cubicBezTo>
                  <a:pt x="7915" y="1669552"/>
                  <a:pt x="19875" y="1630953"/>
                  <a:pt x="0" y="1690577"/>
                </a:cubicBezTo>
                <a:cubicBezTo>
                  <a:pt x="3544" y="1708298"/>
                  <a:pt x="609" y="1728702"/>
                  <a:pt x="10633" y="1743739"/>
                </a:cubicBezTo>
                <a:cubicBezTo>
                  <a:pt x="16850" y="1753064"/>
                  <a:pt x="32506" y="1749360"/>
                  <a:pt x="42530" y="1754372"/>
                </a:cubicBezTo>
                <a:cubicBezTo>
                  <a:pt x="53960" y="1760087"/>
                  <a:pt x="62998" y="1769922"/>
                  <a:pt x="74428" y="1775637"/>
                </a:cubicBezTo>
                <a:cubicBezTo>
                  <a:pt x="92299" y="1784573"/>
                  <a:pt x="131816" y="1791790"/>
                  <a:pt x="148856" y="1796902"/>
                </a:cubicBezTo>
                <a:cubicBezTo>
                  <a:pt x="170326" y="1803343"/>
                  <a:pt x="212651" y="1818167"/>
                  <a:pt x="212651" y="1818167"/>
                </a:cubicBezTo>
                <a:cubicBezTo>
                  <a:pt x="292733" y="1871554"/>
                  <a:pt x="190956" y="1808869"/>
                  <a:pt x="287079" y="1850065"/>
                </a:cubicBezTo>
                <a:cubicBezTo>
                  <a:pt x="298825" y="1855099"/>
                  <a:pt x="307547" y="1865615"/>
                  <a:pt x="318977" y="1871330"/>
                </a:cubicBezTo>
                <a:cubicBezTo>
                  <a:pt x="329002" y="1876342"/>
                  <a:pt x="340469" y="1877801"/>
                  <a:pt x="350875" y="1881963"/>
                </a:cubicBezTo>
                <a:cubicBezTo>
                  <a:pt x="358233" y="1884906"/>
                  <a:pt x="365052" y="1889051"/>
                  <a:pt x="372140" y="18925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377D13-F8F7-4DC8-A8DB-EAD6AA9F7EB4}"/>
              </a:ext>
            </a:extLst>
          </p:cNvPr>
          <p:cNvSpPr/>
          <p:nvPr/>
        </p:nvSpPr>
        <p:spPr>
          <a:xfrm>
            <a:off x="3752304" y="871267"/>
            <a:ext cx="3924403" cy="829942"/>
          </a:xfrm>
          <a:custGeom>
            <a:avLst/>
            <a:gdLst>
              <a:gd name="connsiteX0" fmla="*/ 3924403 w 3924403"/>
              <a:gd name="connsiteY0" fmla="*/ 532231 h 829942"/>
              <a:gd name="connsiteX1" fmla="*/ 3881873 w 3924403"/>
              <a:gd name="connsiteY1" fmla="*/ 585393 h 829942"/>
              <a:gd name="connsiteX2" fmla="*/ 3860608 w 3924403"/>
              <a:gd name="connsiteY2" fmla="*/ 606659 h 829942"/>
              <a:gd name="connsiteX3" fmla="*/ 3828710 w 3924403"/>
              <a:gd name="connsiteY3" fmla="*/ 649189 h 829942"/>
              <a:gd name="connsiteX4" fmla="*/ 3796812 w 3924403"/>
              <a:gd name="connsiteY4" fmla="*/ 670454 h 829942"/>
              <a:gd name="connsiteX5" fmla="*/ 3701119 w 3924403"/>
              <a:gd name="connsiteY5" fmla="*/ 712984 h 829942"/>
              <a:gd name="connsiteX6" fmla="*/ 3594794 w 3924403"/>
              <a:gd name="connsiteY6" fmla="*/ 744882 h 829942"/>
              <a:gd name="connsiteX7" fmla="*/ 3562896 w 3924403"/>
              <a:gd name="connsiteY7" fmla="*/ 755514 h 829942"/>
              <a:gd name="connsiteX8" fmla="*/ 3509733 w 3924403"/>
              <a:gd name="connsiteY8" fmla="*/ 766147 h 829942"/>
              <a:gd name="connsiteX9" fmla="*/ 3350245 w 3924403"/>
              <a:gd name="connsiteY9" fmla="*/ 798045 h 829942"/>
              <a:gd name="connsiteX10" fmla="*/ 3180124 w 3924403"/>
              <a:gd name="connsiteY10" fmla="*/ 829942 h 829942"/>
              <a:gd name="connsiteX11" fmla="*/ 2978105 w 3924403"/>
              <a:gd name="connsiteY11" fmla="*/ 808677 h 829942"/>
              <a:gd name="connsiteX12" fmla="*/ 2839882 w 3924403"/>
              <a:gd name="connsiteY12" fmla="*/ 776780 h 829942"/>
              <a:gd name="connsiteX13" fmla="*/ 2797352 w 3924403"/>
              <a:gd name="connsiteY13" fmla="*/ 755514 h 829942"/>
              <a:gd name="connsiteX14" fmla="*/ 2733556 w 3924403"/>
              <a:gd name="connsiteY14" fmla="*/ 734249 h 829942"/>
              <a:gd name="connsiteX15" fmla="*/ 2712291 w 3924403"/>
              <a:gd name="connsiteY15" fmla="*/ 691719 h 829942"/>
              <a:gd name="connsiteX16" fmla="*/ 2669761 w 3924403"/>
              <a:gd name="connsiteY16" fmla="*/ 659821 h 829942"/>
              <a:gd name="connsiteX17" fmla="*/ 2584701 w 3924403"/>
              <a:gd name="connsiteY17" fmla="*/ 574761 h 829942"/>
              <a:gd name="connsiteX18" fmla="*/ 2552803 w 3924403"/>
              <a:gd name="connsiteY18" fmla="*/ 542863 h 829942"/>
              <a:gd name="connsiteX19" fmla="*/ 2531538 w 3924403"/>
              <a:gd name="connsiteY19" fmla="*/ 510966 h 829942"/>
              <a:gd name="connsiteX20" fmla="*/ 2510273 w 3924403"/>
              <a:gd name="connsiteY20" fmla="*/ 468435 h 829942"/>
              <a:gd name="connsiteX21" fmla="*/ 2435845 w 3924403"/>
              <a:gd name="connsiteY21" fmla="*/ 394007 h 829942"/>
              <a:gd name="connsiteX22" fmla="*/ 2414580 w 3924403"/>
              <a:gd name="connsiteY22" fmla="*/ 362110 h 829942"/>
              <a:gd name="connsiteX23" fmla="*/ 2329519 w 3924403"/>
              <a:gd name="connsiteY23" fmla="*/ 298314 h 829942"/>
              <a:gd name="connsiteX24" fmla="*/ 2297622 w 3924403"/>
              <a:gd name="connsiteY24" fmla="*/ 277049 h 829942"/>
              <a:gd name="connsiteX25" fmla="*/ 2265724 w 3924403"/>
              <a:gd name="connsiteY25" fmla="*/ 266417 h 829942"/>
              <a:gd name="connsiteX26" fmla="*/ 2223194 w 3924403"/>
              <a:gd name="connsiteY26" fmla="*/ 234519 h 829942"/>
              <a:gd name="connsiteX27" fmla="*/ 2127501 w 3924403"/>
              <a:gd name="connsiteY27" fmla="*/ 191989 h 829942"/>
              <a:gd name="connsiteX28" fmla="*/ 2063705 w 3924403"/>
              <a:gd name="connsiteY28" fmla="*/ 160091 h 829942"/>
              <a:gd name="connsiteX29" fmla="*/ 1999910 w 3924403"/>
              <a:gd name="connsiteY29" fmla="*/ 138826 h 829942"/>
              <a:gd name="connsiteX30" fmla="*/ 1968012 w 3924403"/>
              <a:gd name="connsiteY30" fmla="*/ 128193 h 829942"/>
              <a:gd name="connsiteX31" fmla="*/ 1893584 w 3924403"/>
              <a:gd name="connsiteY31" fmla="*/ 117561 h 829942"/>
              <a:gd name="connsiteX32" fmla="*/ 1829789 w 3924403"/>
              <a:gd name="connsiteY32" fmla="*/ 96296 h 829942"/>
              <a:gd name="connsiteX33" fmla="*/ 1787259 w 3924403"/>
              <a:gd name="connsiteY33" fmla="*/ 85663 h 829942"/>
              <a:gd name="connsiteX34" fmla="*/ 1723463 w 3924403"/>
              <a:gd name="connsiteY34" fmla="*/ 64398 h 829942"/>
              <a:gd name="connsiteX35" fmla="*/ 1649036 w 3924403"/>
              <a:gd name="connsiteY35" fmla="*/ 43133 h 829942"/>
              <a:gd name="connsiteX36" fmla="*/ 1617138 w 3924403"/>
              <a:gd name="connsiteY36" fmla="*/ 32500 h 829942"/>
              <a:gd name="connsiteX37" fmla="*/ 1563975 w 3924403"/>
              <a:gd name="connsiteY37" fmla="*/ 21868 h 829942"/>
              <a:gd name="connsiteX38" fmla="*/ 1425752 w 3924403"/>
              <a:gd name="connsiteY38" fmla="*/ 603 h 829942"/>
              <a:gd name="connsiteX39" fmla="*/ 968552 w 3924403"/>
              <a:gd name="connsiteY39" fmla="*/ 11235 h 829942"/>
              <a:gd name="connsiteX40" fmla="*/ 904756 w 3924403"/>
              <a:gd name="connsiteY40" fmla="*/ 21868 h 829942"/>
              <a:gd name="connsiteX41" fmla="*/ 819696 w 3924403"/>
              <a:gd name="connsiteY41" fmla="*/ 32500 h 829942"/>
              <a:gd name="connsiteX42" fmla="*/ 745268 w 3924403"/>
              <a:gd name="connsiteY42" fmla="*/ 43133 h 829942"/>
              <a:gd name="connsiteX43" fmla="*/ 596412 w 3924403"/>
              <a:gd name="connsiteY43" fmla="*/ 64398 h 829942"/>
              <a:gd name="connsiteX44" fmla="*/ 553882 w 3924403"/>
              <a:gd name="connsiteY44" fmla="*/ 75031 h 829942"/>
              <a:gd name="connsiteX45" fmla="*/ 521984 w 3924403"/>
              <a:gd name="connsiteY45" fmla="*/ 96296 h 829942"/>
              <a:gd name="connsiteX46" fmla="*/ 383761 w 3924403"/>
              <a:gd name="connsiteY46" fmla="*/ 128193 h 829942"/>
              <a:gd name="connsiteX47" fmla="*/ 319966 w 3924403"/>
              <a:gd name="connsiteY47" fmla="*/ 149459 h 829942"/>
              <a:gd name="connsiteX48" fmla="*/ 288068 w 3924403"/>
              <a:gd name="connsiteY48" fmla="*/ 160091 h 829942"/>
              <a:gd name="connsiteX49" fmla="*/ 224273 w 3924403"/>
              <a:gd name="connsiteY49" fmla="*/ 191989 h 829942"/>
              <a:gd name="connsiteX50" fmla="*/ 192375 w 3924403"/>
              <a:gd name="connsiteY50" fmla="*/ 213254 h 829942"/>
              <a:gd name="connsiteX51" fmla="*/ 117947 w 3924403"/>
              <a:gd name="connsiteY51" fmla="*/ 234519 h 829942"/>
              <a:gd name="connsiteX52" fmla="*/ 54152 w 3924403"/>
              <a:gd name="connsiteY52" fmla="*/ 266417 h 829942"/>
              <a:gd name="connsiteX53" fmla="*/ 32887 w 3924403"/>
              <a:gd name="connsiteY53" fmla="*/ 298314 h 829942"/>
              <a:gd name="connsiteX54" fmla="*/ 989 w 3924403"/>
              <a:gd name="connsiteY54" fmla="*/ 308947 h 829942"/>
              <a:gd name="connsiteX55" fmla="*/ 22254 w 3924403"/>
              <a:gd name="connsiteY55" fmla="*/ 277049 h 829942"/>
              <a:gd name="connsiteX56" fmla="*/ 43519 w 3924403"/>
              <a:gd name="connsiteY56" fmla="*/ 234519 h 829942"/>
              <a:gd name="connsiteX57" fmla="*/ 107315 w 3924403"/>
              <a:gd name="connsiteY57" fmla="*/ 191989 h 829942"/>
              <a:gd name="connsiteX58" fmla="*/ 128580 w 3924403"/>
              <a:gd name="connsiteY58" fmla="*/ 160091 h 829942"/>
              <a:gd name="connsiteX59" fmla="*/ 160477 w 3924403"/>
              <a:gd name="connsiteY59" fmla="*/ 138826 h 829942"/>
              <a:gd name="connsiteX60" fmla="*/ 181743 w 3924403"/>
              <a:gd name="connsiteY60" fmla="*/ 117561 h 829942"/>
              <a:gd name="connsiteX61" fmla="*/ 224273 w 3924403"/>
              <a:gd name="connsiteY61" fmla="*/ 32500 h 829942"/>
              <a:gd name="connsiteX62" fmla="*/ 234905 w 3924403"/>
              <a:gd name="connsiteY62" fmla="*/ 603 h 829942"/>
              <a:gd name="connsiteX63" fmla="*/ 181743 w 3924403"/>
              <a:gd name="connsiteY63" fmla="*/ 53766 h 829942"/>
              <a:gd name="connsiteX64" fmla="*/ 160477 w 3924403"/>
              <a:gd name="connsiteY64" fmla="*/ 75031 h 829942"/>
              <a:gd name="connsiteX65" fmla="*/ 128580 w 3924403"/>
              <a:gd name="connsiteY65" fmla="*/ 106928 h 829942"/>
              <a:gd name="connsiteX66" fmla="*/ 117947 w 3924403"/>
              <a:gd name="connsiteY66" fmla="*/ 138826 h 829942"/>
              <a:gd name="connsiteX67" fmla="*/ 75417 w 3924403"/>
              <a:gd name="connsiteY67" fmla="*/ 202621 h 829942"/>
              <a:gd name="connsiteX68" fmla="*/ 43519 w 3924403"/>
              <a:gd name="connsiteY68" fmla="*/ 266417 h 829942"/>
              <a:gd name="connsiteX69" fmla="*/ 32887 w 3924403"/>
              <a:gd name="connsiteY69" fmla="*/ 298314 h 829942"/>
              <a:gd name="connsiteX70" fmla="*/ 54152 w 3924403"/>
              <a:gd name="connsiteY70" fmla="*/ 319580 h 829942"/>
              <a:gd name="connsiteX71" fmla="*/ 86049 w 3924403"/>
              <a:gd name="connsiteY71" fmla="*/ 340845 h 829942"/>
              <a:gd name="connsiteX72" fmla="*/ 107315 w 3924403"/>
              <a:gd name="connsiteY72" fmla="*/ 362110 h 829942"/>
              <a:gd name="connsiteX73" fmla="*/ 139212 w 3924403"/>
              <a:gd name="connsiteY73" fmla="*/ 372742 h 829942"/>
              <a:gd name="connsiteX74" fmla="*/ 171110 w 3924403"/>
              <a:gd name="connsiteY74" fmla="*/ 394007 h 829942"/>
              <a:gd name="connsiteX75" fmla="*/ 192375 w 3924403"/>
              <a:gd name="connsiteY75" fmla="*/ 415273 h 829942"/>
              <a:gd name="connsiteX76" fmla="*/ 224273 w 3924403"/>
              <a:gd name="connsiteY76" fmla="*/ 425905 h 829942"/>
              <a:gd name="connsiteX77" fmla="*/ 309333 w 3924403"/>
              <a:gd name="connsiteY77" fmla="*/ 489700 h 829942"/>
              <a:gd name="connsiteX78" fmla="*/ 330598 w 3924403"/>
              <a:gd name="connsiteY78" fmla="*/ 510966 h 82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924403" h="829942">
                <a:moveTo>
                  <a:pt x="3924403" y="532231"/>
                </a:moveTo>
                <a:cubicBezTo>
                  <a:pt x="3910226" y="549952"/>
                  <a:pt x="3896642" y="568163"/>
                  <a:pt x="3881873" y="585393"/>
                </a:cubicBezTo>
                <a:cubicBezTo>
                  <a:pt x="3875349" y="593004"/>
                  <a:pt x="3867026" y="598958"/>
                  <a:pt x="3860608" y="606659"/>
                </a:cubicBezTo>
                <a:cubicBezTo>
                  <a:pt x="3849263" y="620273"/>
                  <a:pt x="3841241" y="636659"/>
                  <a:pt x="3828710" y="649189"/>
                </a:cubicBezTo>
                <a:cubicBezTo>
                  <a:pt x="3819674" y="658225"/>
                  <a:pt x="3807907" y="664114"/>
                  <a:pt x="3796812" y="670454"/>
                </a:cubicBezTo>
                <a:cubicBezTo>
                  <a:pt x="3767562" y="687168"/>
                  <a:pt x="3732450" y="701591"/>
                  <a:pt x="3701119" y="712984"/>
                </a:cubicBezTo>
                <a:cubicBezTo>
                  <a:pt x="3608488" y="746668"/>
                  <a:pt x="3668831" y="723729"/>
                  <a:pt x="3594794" y="744882"/>
                </a:cubicBezTo>
                <a:cubicBezTo>
                  <a:pt x="3584017" y="747961"/>
                  <a:pt x="3573769" y="752796"/>
                  <a:pt x="3562896" y="755514"/>
                </a:cubicBezTo>
                <a:cubicBezTo>
                  <a:pt x="3545364" y="759897"/>
                  <a:pt x="3527342" y="762083"/>
                  <a:pt x="3509733" y="766147"/>
                </a:cubicBezTo>
                <a:cubicBezTo>
                  <a:pt x="3376437" y="796908"/>
                  <a:pt x="3474119" y="780348"/>
                  <a:pt x="3350245" y="798045"/>
                </a:cubicBezTo>
                <a:cubicBezTo>
                  <a:pt x="3290691" y="817895"/>
                  <a:pt x="3260512" y="829942"/>
                  <a:pt x="3180124" y="829942"/>
                </a:cubicBezTo>
                <a:cubicBezTo>
                  <a:pt x="3112412" y="829942"/>
                  <a:pt x="2978105" y="808677"/>
                  <a:pt x="2978105" y="808677"/>
                </a:cubicBezTo>
                <a:cubicBezTo>
                  <a:pt x="2875513" y="783029"/>
                  <a:pt x="2921703" y="793143"/>
                  <a:pt x="2839882" y="776780"/>
                </a:cubicBezTo>
                <a:cubicBezTo>
                  <a:pt x="2825705" y="769691"/>
                  <a:pt x="2812068" y="761401"/>
                  <a:pt x="2797352" y="755514"/>
                </a:cubicBezTo>
                <a:cubicBezTo>
                  <a:pt x="2776540" y="747189"/>
                  <a:pt x="2733556" y="734249"/>
                  <a:pt x="2733556" y="734249"/>
                </a:cubicBezTo>
                <a:cubicBezTo>
                  <a:pt x="2726468" y="720072"/>
                  <a:pt x="2722606" y="703753"/>
                  <a:pt x="2712291" y="691719"/>
                </a:cubicBezTo>
                <a:cubicBezTo>
                  <a:pt x="2700758" y="678264"/>
                  <a:pt x="2682824" y="671795"/>
                  <a:pt x="2669761" y="659821"/>
                </a:cubicBezTo>
                <a:cubicBezTo>
                  <a:pt x="2640203" y="632726"/>
                  <a:pt x="2613054" y="603114"/>
                  <a:pt x="2584701" y="574761"/>
                </a:cubicBezTo>
                <a:cubicBezTo>
                  <a:pt x="2574068" y="564128"/>
                  <a:pt x="2561144" y="555374"/>
                  <a:pt x="2552803" y="542863"/>
                </a:cubicBezTo>
                <a:cubicBezTo>
                  <a:pt x="2545715" y="532231"/>
                  <a:pt x="2537878" y="522061"/>
                  <a:pt x="2531538" y="510966"/>
                </a:cubicBezTo>
                <a:cubicBezTo>
                  <a:pt x="2523674" y="497204"/>
                  <a:pt x="2520310" y="480702"/>
                  <a:pt x="2510273" y="468435"/>
                </a:cubicBezTo>
                <a:cubicBezTo>
                  <a:pt x="2488056" y="441280"/>
                  <a:pt x="2455307" y="423200"/>
                  <a:pt x="2435845" y="394007"/>
                </a:cubicBezTo>
                <a:cubicBezTo>
                  <a:pt x="2428757" y="383375"/>
                  <a:pt x="2424078" y="370658"/>
                  <a:pt x="2414580" y="362110"/>
                </a:cubicBezTo>
                <a:cubicBezTo>
                  <a:pt x="2388236" y="338401"/>
                  <a:pt x="2359008" y="317974"/>
                  <a:pt x="2329519" y="298314"/>
                </a:cubicBezTo>
                <a:cubicBezTo>
                  <a:pt x="2318887" y="291226"/>
                  <a:pt x="2309052" y="282764"/>
                  <a:pt x="2297622" y="277049"/>
                </a:cubicBezTo>
                <a:cubicBezTo>
                  <a:pt x="2287597" y="272037"/>
                  <a:pt x="2276357" y="269961"/>
                  <a:pt x="2265724" y="266417"/>
                </a:cubicBezTo>
                <a:cubicBezTo>
                  <a:pt x="2251547" y="255784"/>
                  <a:pt x="2238221" y="243911"/>
                  <a:pt x="2223194" y="234519"/>
                </a:cubicBezTo>
                <a:cubicBezTo>
                  <a:pt x="2189266" y="213314"/>
                  <a:pt x="2164465" y="208791"/>
                  <a:pt x="2127501" y="191989"/>
                </a:cubicBezTo>
                <a:cubicBezTo>
                  <a:pt x="2105857" y="182151"/>
                  <a:pt x="2085651" y="169235"/>
                  <a:pt x="2063705" y="160091"/>
                </a:cubicBezTo>
                <a:cubicBezTo>
                  <a:pt x="2043014" y="151470"/>
                  <a:pt x="2021175" y="145914"/>
                  <a:pt x="1999910" y="138826"/>
                </a:cubicBezTo>
                <a:cubicBezTo>
                  <a:pt x="1989277" y="135282"/>
                  <a:pt x="1979107" y="129778"/>
                  <a:pt x="1968012" y="128193"/>
                </a:cubicBezTo>
                <a:lnTo>
                  <a:pt x="1893584" y="117561"/>
                </a:lnTo>
                <a:cubicBezTo>
                  <a:pt x="1872319" y="110473"/>
                  <a:pt x="1851535" y="101733"/>
                  <a:pt x="1829789" y="96296"/>
                </a:cubicBezTo>
                <a:cubicBezTo>
                  <a:pt x="1815612" y="92752"/>
                  <a:pt x="1801256" y="89862"/>
                  <a:pt x="1787259" y="85663"/>
                </a:cubicBezTo>
                <a:cubicBezTo>
                  <a:pt x="1765789" y="79222"/>
                  <a:pt x="1745016" y="70556"/>
                  <a:pt x="1723463" y="64398"/>
                </a:cubicBezTo>
                <a:lnTo>
                  <a:pt x="1649036" y="43133"/>
                </a:lnTo>
                <a:cubicBezTo>
                  <a:pt x="1638301" y="39912"/>
                  <a:pt x="1628011" y="35218"/>
                  <a:pt x="1617138" y="32500"/>
                </a:cubicBezTo>
                <a:cubicBezTo>
                  <a:pt x="1599606" y="28117"/>
                  <a:pt x="1581755" y="25101"/>
                  <a:pt x="1563975" y="21868"/>
                </a:cubicBezTo>
                <a:cubicBezTo>
                  <a:pt x="1509857" y="12028"/>
                  <a:pt x="1481536" y="8572"/>
                  <a:pt x="1425752" y="603"/>
                </a:cubicBezTo>
                <a:lnTo>
                  <a:pt x="968552" y="11235"/>
                </a:lnTo>
                <a:cubicBezTo>
                  <a:pt x="947011" y="12114"/>
                  <a:pt x="926098" y="18819"/>
                  <a:pt x="904756" y="21868"/>
                </a:cubicBezTo>
                <a:cubicBezTo>
                  <a:pt x="876469" y="25909"/>
                  <a:pt x="848019" y="28724"/>
                  <a:pt x="819696" y="32500"/>
                </a:cubicBezTo>
                <a:lnTo>
                  <a:pt x="745268" y="43133"/>
                </a:lnTo>
                <a:cubicBezTo>
                  <a:pt x="686487" y="50971"/>
                  <a:pt x="652426" y="53195"/>
                  <a:pt x="596412" y="64398"/>
                </a:cubicBezTo>
                <a:cubicBezTo>
                  <a:pt x="582083" y="67264"/>
                  <a:pt x="568059" y="71487"/>
                  <a:pt x="553882" y="75031"/>
                </a:cubicBezTo>
                <a:cubicBezTo>
                  <a:pt x="543249" y="82119"/>
                  <a:pt x="533993" y="91929"/>
                  <a:pt x="521984" y="96296"/>
                </a:cubicBezTo>
                <a:cubicBezTo>
                  <a:pt x="441753" y="125471"/>
                  <a:pt x="451755" y="109649"/>
                  <a:pt x="383761" y="128193"/>
                </a:cubicBezTo>
                <a:cubicBezTo>
                  <a:pt x="362135" y="134091"/>
                  <a:pt x="341231" y="142371"/>
                  <a:pt x="319966" y="149459"/>
                </a:cubicBezTo>
                <a:lnTo>
                  <a:pt x="288068" y="160091"/>
                </a:lnTo>
                <a:cubicBezTo>
                  <a:pt x="196652" y="221034"/>
                  <a:pt x="312314" y="147968"/>
                  <a:pt x="224273" y="191989"/>
                </a:cubicBezTo>
                <a:cubicBezTo>
                  <a:pt x="212843" y="197704"/>
                  <a:pt x="204121" y="208220"/>
                  <a:pt x="192375" y="213254"/>
                </a:cubicBezTo>
                <a:cubicBezTo>
                  <a:pt x="144668" y="233699"/>
                  <a:pt x="159339" y="213823"/>
                  <a:pt x="117947" y="234519"/>
                </a:cubicBezTo>
                <a:cubicBezTo>
                  <a:pt x="35498" y="275744"/>
                  <a:pt x="134329" y="239690"/>
                  <a:pt x="54152" y="266417"/>
                </a:cubicBezTo>
                <a:cubicBezTo>
                  <a:pt x="47064" y="277049"/>
                  <a:pt x="42865" y="290331"/>
                  <a:pt x="32887" y="298314"/>
                </a:cubicBezTo>
                <a:cubicBezTo>
                  <a:pt x="24135" y="305315"/>
                  <a:pt x="6001" y="318972"/>
                  <a:pt x="989" y="308947"/>
                </a:cubicBezTo>
                <a:cubicBezTo>
                  <a:pt x="-4726" y="297517"/>
                  <a:pt x="15914" y="288144"/>
                  <a:pt x="22254" y="277049"/>
                </a:cubicBezTo>
                <a:cubicBezTo>
                  <a:pt x="30118" y="263287"/>
                  <a:pt x="32311" y="245727"/>
                  <a:pt x="43519" y="234519"/>
                </a:cubicBezTo>
                <a:cubicBezTo>
                  <a:pt x="61591" y="216447"/>
                  <a:pt x="107315" y="191989"/>
                  <a:pt x="107315" y="191989"/>
                </a:cubicBezTo>
                <a:cubicBezTo>
                  <a:pt x="114403" y="181356"/>
                  <a:pt x="119544" y="169127"/>
                  <a:pt x="128580" y="160091"/>
                </a:cubicBezTo>
                <a:cubicBezTo>
                  <a:pt x="137616" y="151055"/>
                  <a:pt x="150499" y="146809"/>
                  <a:pt x="160477" y="138826"/>
                </a:cubicBezTo>
                <a:cubicBezTo>
                  <a:pt x="168305" y="132564"/>
                  <a:pt x="174654" y="124649"/>
                  <a:pt x="181743" y="117561"/>
                </a:cubicBezTo>
                <a:cubicBezTo>
                  <a:pt x="202994" y="11301"/>
                  <a:pt x="173214" y="109088"/>
                  <a:pt x="224273" y="32500"/>
                </a:cubicBezTo>
                <a:cubicBezTo>
                  <a:pt x="230490" y="23175"/>
                  <a:pt x="244929" y="-4409"/>
                  <a:pt x="234905" y="603"/>
                </a:cubicBezTo>
                <a:cubicBezTo>
                  <a:pt x="212490" y="11811"/>
                  <a:pt x="199464" y="36045"/>
                  <a:pt x="181743" y="53766"/>
                </a:cubicBezTo>
                <a:lnTo>
                  <a:pt x="160477" y="75031"/>
                </a:lnTo>
                <a:lnTo>
                  <a:pt x="128580" y="106928"/>
                </a:lnTo>
                <a:cubicBezTo>
                  <a:pt x="125036" y="117561"/>
                  <a:pt x="123390" y="129029"/>
                  <a:pt x="117947" y="138826"/>
                </a:cubicBezTo>
                <a:cubicBezTo>
                  <a:pt x="105535" y="161167"/>
                  <a:pt x="83499" y="178375"/>
                  <a:pt x="75417" y="202621"/>
                </a:cubicBezTo>
                <a:cubicBezTo>
                  <a:pt x="60743" y="246642"/>
                  <a:pt x="71001" y="225193"/>
                  <a:pt x="43519" y="266417"/>
                </a:cubicBezTo>
                <a:cubicBezTo>
                  <a:pt x="39975" y="277049"/>
                  <a:pt x="30689" y="287324"/>
                  <a:pt x="32887" y="298314"/>
                </a:cubicBezTo>
                <a:cubicBezTo>
                  <a:pt x="34853" y="308144"/>
                  <a:pt x="46324" y="313318"/>
                  <a:pt x="54152" y="319580"/>
                </a:cubicBezTo>
                <a:cubicBezTo>
                  <a:pt x="64130" y="327563"/>
                  <a:pt x="76071" y="332862"/>
                  <a:pt x="86049" y="340845"/>
                </a:cubicBezTo>
                <a:cubicBezTo>
                  <a:pt x="93877" y="347107"/>
                  <a:pt x="98719" y="356952"/>
                  <a:pt x="107315" y="362110"/>
                </a:cubicBezTo>
                <a:cubicBezTo>
                  <a:pt x="116925" y="367876"/>
                  <a:pt x="128580" y="369198"/>
                  <a:pt x="139212" y="372742"/>
                </a:cubicBezTo>
                <a:cubicBezTo>
                  <a:pt x="149845" y="379830"/>
                  <a:pt x="161131" y="386024"/>
                  <a:pt x="171110" y="394007"/>
                </a:cubicBezTo>
                <a:cubicBezTo>
                  <a:pt x="178938" y="400269"/>
                  <a:pt x="183779" y="410115"/>
                  <a:pt x="192375" y="415273"/>
                </a:cubicBezTo>
                <a:cubicBezTo>
                  <a:pt x="201986" y="421039"/>
                  <a:pt x="213640" y="422361"/>
                  <a:pt x="224273" y="425905"/>
                </a:cubicBezTo>
                <a:cubicBezTo>
                  <a:pt x="285361" y="486993"/>
                  <a:pt x="253661" y="471143"/>
                  <a:pt x="309333" y="489700"/>
                </a:cubicBezTo>
                <a:lnTo>
                  <a:pt x="330598" y="51096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7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Fire blight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D838-3862-4479-A271-98CC0E51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7886699" cy="4351338"/>
          </a:xfrm>
        </p:spPr>
        <p:txBody>
          <a:bodyPr/>
          <a:lstStyle/>
          <a:p>
            <a:r>
              <a:rPr lang="en-US" dirty="0"/>
              <a:t>Devastating bacterial disease</a:t>
            </a:r>
          </a:p>
          <a:p>
            <a:r>
              <a:rPr lang="en-US" dirty="0"/>
              <a:t>Affects pear, apple, other </a:t>
            </a:r>
            <a:r>
              <a:rPr lang="en-US" dirty="0" err="1"/>
              <a:t>Rosaceae</a:t>
            </a:r>
            <a:endParaRPr lang="en-US" dirty="0"/>
          </a:p>
          <a:p>
            <a:endParaRPr lang="en-US" dirty="0"/>
          </a:p>
          <a:p>
            <a:r>
              <a:rPr lang="en-US" dirty="0"/>
              <a:t>Rampant in U.S. in early 1900s</a:t>
            </a:r>
          </a:p>
          <a:p>
            <a:endParaRPr lang="en-US" dirty="0"/>
          </a:p>
          <a:p>
            <a:r>
              <a:rPr lang="en-US" dirty="0"/>
              <a:t>Spread by pollinators</a:t>
            </a:r>
          </a:p>
          <a:p>
            <a:endParaRPr lang="en-US" dirty="0"/>
          </a:p>
          <a:p>
            <a:r>
              <a:rPr lang="en-US" dirty="0"/>
              <a:t>The industry needed help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C2FBE-0A19-4B4F-B6A8-F732E20C9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202097"/>
            <a:ext cx="4323649" cy="32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6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Pyrus </a:t>
            </a:r>
            <a:r>
              <a:rPr lang="en-US" i="1" dirty="0" err="1"/>
              <a:t>calleryana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callery</a:t>
            </a:r>
            <a:r>
              <a:rPr lang="en-US" dirty="0"/>
              <a:t> pear)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D838-3862-4479-A271-98CC0E51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Native to Asia</a:t>
            </a:r>
          </a:p>
          <a:p>
            <a:r>
              <a:rPr lang="en-US" dirty="0"/>
              <a:t>Resistant to fire blight!</a:t>
            </a:r>
          </a:p>
          <a:p>
            <a:r>
              <a:rPr lang="en-US" dirty="0"/>
              <a:t>Introduced to U.S. to try to halt the disease</a:t>
            </a:r>
          </a:p>
          <a:p>
            <a:endParaRPr lang="en-US" dirty="0"/>
          </a:p>
          <a:p>
            <a:r>
              <a:rPr lang="en-US" dirty="0"/>
              <a:t>But…we needed more specimens for experiments…</a:t>
            </a:r>
          </a:p>
        </p:txBody>
      </p:sp>
    </p:spTree>
    <p:extLst>
      <p:ext uri="{BB962C8B-B14F-4D97-AF65-F5344CB8AC3E}">
        <p14:creationId xmlns:p14="http://schemas.microsoft.com/office/powerpoint/2010/main" val="28393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9C5B-CFEA-4CF2-8EAB-E1ACF2F7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189670" cy="2328530"/>
          </a:xfrm>
        </p:spPr>
        <p:txBody>
          <a:bodyPr/>
          <a:lstStyle/>
          <a:p>
            <a:pPr algn="ctr"/>
            <a:r>
              <a:rPr lang="en-US" dirty="0"/>
              <a:t>Frank N. Meyer</a:t>
            </a:r>
            <a:br>
              <a:rPr lang="en-US" dirty="0"/>
            </a:br>
            <a:r>
              <a:rPr lang="en-US" sz="2800" dirty="0"/>
              <a:t>1875-1918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D838-3862-4479-A271-98CC0E51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29" y="2169041"/>
            <a:ext cx="3997843" cy="4007921"/>
          </a:xfrm>
        </p:spPr>
        <p:txBody>
          <a:bodyPr>
            <a:normAutofit/>
          </a:bodyPr>
          <a:lstStyle/>
          <a:p>
            <a:r>
              <a:rPr lang="en-US" dirty="0"/>
              <a:t>Worked for USDA</a:t>
            </a:r>
          </a:p>
          <a:p>
            <a:r>
              <a:rPr lang="en-US" dirty="0"/>
              <a:t>Many collecting trips</a:t>
            </a:r>
          </a:p>
          <a:p>
            <a:r>
              <a:rPr lang="en-US" dirty="0"/>
              <a:t>&gt;2,500 plants to U.S.</a:t>
            </a:r>
          </a:p>
          <a:p>
            <a:r>
              <a:rPr lang="en-US" dirty="0"/>
              <a:t>Frank N. Meyer Medal for Plant Genetic Resources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9F533-86F4-44D0-B7CD-9741061EE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670" y="603665"/>
            <a:ext cx="4613624" cy="5832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30E8B0-0063-4DCF-AD64-955933508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35" y="4717241"/>
            <a:ext cx="1828800" cy="1719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6D687-8305-49D3-A91C-E30CAD2EE844}"/>
              </a:ext>
            </a:extLst>
          </p:cNvPr>
          <p:cNvSpPr txBox="1"/>
          <p:nvPr/>
        </p:nvSpPr>
        <p:spPr>
          <a:xfrm>
            <a:off x="4189670" y="6436313"/>
            <a:ext cx="4696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https://www.nal.usda.gov/exhibits/speccoll/exhibits/show/frank-meyer</a:t>
            </a:r>
            <a:r>
              <a:rPr lang="en-US" sz="12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E262CF-5224-4443-B194-1EE8418CC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96" y="603665"/>
            <a:ext cx="2021598" cy="17756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512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2427</TotalTime>
  <Words>638</Words>
  <Application>Microsoft Office PowerPoint</Application>
  <PresentationFormat>On-screen Show (4:3)</PresentationFormat>
  <Paragraphs>144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Office Theme</vt:lpstr>
      <vt:lpstr>Bradford pear and callery pear: evolving pest plants</vt:lpstr>
      <vt:lpstr>My partners-in-crime (aka coauthors)</vt:lpstr>
      <vt:lpstr>Callery pear</vt:lpstr>
      <vt:lpstr>First, we must talk about fire blight</vt:lpstr>
      <vt:lpstr>Fire blight Erwinia amylovora</vt:lpstr>
      <vt:lpstr>Bradford pear</vt:lpstr>
      <vt:lpstr>Fire blight</vt:lpstr>
      <vt:lpstr>Pyrus calleryana (callery pear)</vt:lpstr>
      <vt:lpstr>Frank N. Meyer 1875-1918</vt:lpstr>
      <vt:lpstr>It worked!</vt:lpstr>
      <vt:lpstr>But…then…</vt:lpstr>
      <vt:lpstr>One selection was thornless!</vt:lpstr>
      <vt:lpstr>Bradford pear:  what they knew</vt:lpstr>
      <vt:lpstr>Bradford pear:  what they knew</vt:lpstr>
      <vt:lpstr>So now we have wild callery pear in old fields…</vt:lpstr>
      <vt:lpstr>Along roadsides…</vt:lpstr>
      <vt:lpstr>In forests…</vt:lpstr>
      <vt:lpstr>And let’s be honest, this map is REALLY incomplete.</vt:lpstr>
      <vt:lpstr>What to do now?  Figure out how to manage (kill) it, obviously.</vt:lpstr>
      <vt:lpstr>What to do?</vt:lpstr>
      <vt:lpstr>What to do?</vt:lpstr>
      <vt:lpstr>What to do?</vt:lpstr>
      <vt:lpstr>What to do?</vt:lpstr>
      <vt:lpstr>What to do?</vt:lpstr>
      <vt:lpstr>What to do?</vt:lpstr>
      <vt:lpstr>What to do?</vt:lpstr>
      <vt:lpstr>Questions with control techniques</vt:lpstr>
      <vt:lpstr>To recap:</vt:lpstr>
      <vt:lpstr>Shameless plug!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 about invasives worldwide -boxtree moth in Europe webworm in China, etc.</dc:title>
  <dc:creator>David Coyle</dc:creator>
  <cp:lastModifiedBy>David Coyle</cp:lastModifiedBy>
  <cp:revision>68</cp:revision>
  <dcterms:created xsi:type="dcterms:W3CDTF">2019-01-04T19:45:01Z</dcterms:created>
  <dcterms:modified xsi:type="dcterms:W3CDTF">2019-03-28T11:29:21Z</dcterms:modified>
</cp:coreProperties>
</file>