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6" r:id="rId2"/>
    <p:sldId id="258" r:id="rId3"/>
    <p:sldId id="260" r:id="rId4"/>
    <p:sldId id="257" r:id="rId5"/>
    <p:sldId id="661" r:id="rId6"/>
    <p:sldId id="340" r:id="rId7"/>
    <p:sldId id="339" r:id="rId8"/>
    <p:sldId id="284" r:id="rId9"/>
    <p:sldId id="285" r:id="rId10"/>
    <p:sldId id="315" r:id="rId11"/>
    <p:sldId id="662" r:id="rId12"/>
    <p:sldId id="321" r:id="rId13"/>
    <p:sldId id="288" r:id="rId14"/>
    <p:sldId id="327" r:id="rId15"/>
    <p:sldId id="328" r:id="rId16"/>
    <p:sldId id="329" r:id="rId17"/>
    <p:sldId id="293" r:id="rId18"/>
    <p:sldId id="316" r:id="rId19"/>
    <p:sldId id="320" r:id="rId20"/>
    <p:sldId id="330" r:id="rId21"/>
    <p:sldId id="331" r:id="rId22"/>
    <p:sldId id="334" r:id="rId23"/>
    <p:sldId id="265" r:id="rId24"/>
    <p:sldId id="287" r:id="rId25"/>
    <p:sldId id="660" r:id="rId26"/>
    <p:sldId id="312" r:id="rId27"/>
    <p:sldId id="307" r:id="rId28"/>
    <p:sldId id="311" r:id="rId29"/>
    <p:sldId id="322" r:id="rId30"/>
    <p:sldId id="323" r:id="rId31"/>
    <p:sldId id="332" r:id="rId32"/>
    <p:sldId id="333" r:id="rId33"/>
    <p:sldId id="341" r:id="rId34"/>
    <p:sldId id="338" r:id="rId35"/>
    <p:sldId id="342" r:id="rId36"/>
    <p:sldId id="335" r:id="rId37"/>
    <p:sldId id="336" r:id="rId38"/>
    <p:sldId id="337" r:id="rId39"/>
    <p:sldId id="343" r:id="rId40"/>
    <p:sldId id="659" r:id="rId41"/>
    <p:sldId id="31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13"/>
  </p:normalViewPr>
  <p:slideViewPr>
    <p:cSldViewPr snapToGrid="0" snapToObjects="1">
      <p:cViewPr varScale="1">
        <p:scale>
          <a:sx n="113" d="100"/>
          <a:sy n="113" d="100"/>
        </p:scale>
        <p:origin x="1386" y="96"/>
      </p:cViewPr>
      <p:guideLst/>
    </p:cSldViewPr>
  </p:slideViewPr>
  <p:notesTextViewPr>
    <p:cViewPr>
      <p:scale>
        <a:sx n="1" d="1"/>
        <a:sy n="1" d="1"/>
      </p:scale>
      <p:origin x="0" y="0"/>
    </p:cViewPr>
  </p:notesTextViewPr>
  <p:sorterViewPr>
    <p:cViewPr varScale="1">
      <p:scale>
        <a:sx n="100" d="100"/>
        <a:sy n="100" d="100"/>
      </p:scale>
      <p:origin x="0" y="-2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F925B-4FD3-2642-B503-5823726EDCF0}" type="datetimeFigureOut">
              <a:rPr lang="en-US" smtClean="0"/>
              <a:t>3/28/2019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514F6F-23E7-1A46-ABA8-DF184DE245F5}" type="slidenum">
              <a:rPr lang="en-US" smtClean="0"/>
              <a:t>‹#›</a:t>
            </a:fld>
            <a:endParaRPr lang="en-US"/>
          </a:p>
        </p:txBody>
      </p:sp>
    </p:spTree>
    <p:extLst>
      <p:ext uri="{BB962C8B-B14F-4D97-AF65-F5344CB8AC3E}">
        <p14:creationId xmlns:p14="http://schemas.microsoft.com/office/powerpoint/2010/main" val="12542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8F7C-0B2F-6746-97D5-8309951D688D}" type="datetimeFigureOut">
              <a:rPr lang="en-US" smtClean="0"/>
              <a:t>3/28/2019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A6FD8-C357-3643-A136-9CDED7F7831E}" type="slidenum">
              <a:rPr lang="en-US" smtClean="0"/>
              <a:t>‹#›</a:t>
            </a:fld>
            <a:endParaRPr lang="en-US"/>
          </a:p>
        </p:txBody>
      </p:sp>
    </p:spTree>
    <p:extLst>
      <p:ext uri="{BB962C8B-B14F-4D97-AF65-F5344CB8AC3E}">
        <p14:creationId xmlns:p14="http://schemas.microsoft.com/office/powerpoint/2010/main" val="185725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WHO is a specialized agency of the United Nations that is concerned with international public health.</a:t>
            </a:r>
          </a:p>
          <a:p>
            <a:endParaRPr lang="en-US" dirty="0"/>
          </a:p>
        </p:txBody>
      </p:sp>
      <p:sp>
        <p:nvSpPr>
          <p:cNvPr id="4" name="Slide Number Placeholder 3"/>
          <p:cNvSpPr>
            <a:spLocks noGrp="1"/>
          </p:cNvSpPr>
          <p:nvPr>
            <p:ph type="sldNum" sz="quarter" idx="10"/>
          </p:nvPr>
        </p:nvSpPr>
        <p:spPr/>
        <p:txBody>
          <a:bodyPr/>
          <a:lstStyle/>
          <a:p>
            <a:fld id="{CB3A6FD8-C357-3643-A136-9CDED7F7831E}" type="slidenum">
              <a:rPr lang="en-US" smtClean="0"/>
              <a:t>9</a:t>
            </a:fld>
            <a:endParaRPr lang="en-US"/>
          </a:p>
        </p:txBody>
      </p:sp>
    </p:spTree>
    <p:extLst>
      <p:ext uri="{BB962C8B-B14F-4D97-AF65-F5344CB8AC3E}">
        <p14:creationId xmlns:p14="http://schemas.microsoft.com/office/powerpoint/2010/main" val="11783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A6FD8-C357-3643-A136-9CDED7F7831E}" type="slidenum">
              <a:rPr lang="en-US" smtClean="0"/>
              <a:t>30</a:t>
            </a:fld>
            <a:endParaRPr lang="en-US"/>
          </a:p>
        </p:txBody>
      </p:sp>
    </p:spTree>
    <p:extLst>
      <p:ext uri="{BB962C8B-B14F-4D97-AF65-F5344CB8AC3E}">
        <p14:creationId xmlns:p14="http://schemas.microsoft.com/office/powerpoint/2010/main" val="35882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A6FD8-C357-3643-A136-9CDED7F7831E}" type="slidenum">
              <a:rPr lang="en-US" smtClean="0"/>
              <a:t>34</a:t>
            </a:fld>
            <a:endParaRPr lang="en-US"/>
          </a:p>
        </p:txBody>
      </p:sp>
    </p:spTree>
    <p:extLst>
      <p:ext uri="{BB962C8B-B14F-4D97-AF65-F5344CB8AC3E}">
        <p14:creationId xmlns:p14="http://schemas.microsoft.com/office/powerpoint/2010/main" val="262990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A7C79E-DF08-3840-A826-60018718462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C5BB5-2AE3-2643-B4AB-85D1AEFF7B33}" type="slidenum">
              <a:rPr lang="en-US" smtClean="0"/>
              <a:t>‹#›</a:t>
            </a:fld>
            <a:endParaRPr lang="en-US"/>
          </a:p>
        </p:txBody>
      </p:sp>
      <p:pic>
        <p:nvPicPr>
          <p:cNvPr id="7" name="Picture 6">
            <a:extLst>
              <a:ext uri="{FF2B5EF4-FFF2-40B4-BE49-F238E27FC236}">
                <a16:creationId xmlns:a16="http://schemas.microsoft.com/office/drawing/2014/main" id="{3B8DC895-19AB-5747-9065-3BA7EA7F0A4C}"/>
              </a:ext>
            </a:extLst>
          </p:cNvPr>
          <p:cNvPicPr>
            <a:picLocks noChangeAspect="1"/>
          </p:cNvPicPr>
          <p:nvPr userDrawn="1"/>
        </p:nvPicPr>
        <p:blipFill>
          <a:blip r:embed="rId2"/>
          <a:stretch>
            <a:fillRect/>
          </a:stretch>
        </p:blipFill>
        <p:spPr>
          <a:xfrm>
            <a:off x="1721250" y="5064476"/>
            <a:ext cx="5969000" cy="1095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7C79E-DF08-3840-A826-60018718462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7C79E-DF08-3840-A826-60018718462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85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7C79E-DF08-3840-A826-60018718462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C5BB5-2AE3-2643-B4AB-85D1AEFF7B33}" type="slidenum">
              <a:rPr lang="en-US" smtClean="0"/>
              <a:t>‹#›</a:t>
            </a:fld>
            <a:endParaRPr lang="en-US"/>
          </a:p>
        </p:txBody>
      </p:sp>
      <p:pic>
        <p:nvPicPr>
          <p:cNvPr id="7" name="Picture 6">
            <a:extLst>
              <a:ext uri="{FF2B5EF4-FFF2-40B4-BE49-F238E27FC236}">
                <a16:creationId xmlns:a16="http://schemas.microsoft.com/office/drawing/2014/main" id="{438FBAE0-D7FE-714B-8717-54480A290F5B}"/>
              </a:ext>
            </a:extLst>
          </p:cNvPr>
          <p:cNvPicPr>
            <a:picLocks noChangeAspect="1"/>
          </p:cNvPicPr>
          <p:nvPr userDrawn="1"/>
        </p:nvPicPr>
        <p:blipFill>
          <a:blip r:embed="rId2"/>
          <a:stretch>
            <a:fillRect/>
          </a:stretch>
        </p:blipFill>
        <p:spPr>
          <a:xfrm>
            <a:off x="381600" y="6311899"/>
            <a:ext cx="1923050" cy="3529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7C79E-DF08-3840-A826-60018718462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A7C79E-DF08-3840-A826-60018718462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A7C79E-DF08-3840-A826-60018718462B}"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A7C79E-DF08-3840-A826-60018718462B}"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7C79E-DF08-3840-A826-60018718462B}"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7C79E-DF08-3840-A826-60018718462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7C79E-DF08-3840-A826-60018718462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C5BB5-2AE3-2643-B4AB-85D1AEFF7B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C79E-DF08-3840-A826-60018718462B}" type="datetimeFigureOut">
              <a:rPr lang="en-US" smtClean="0"/>
              <a:t>3/28/2019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C5BB5-2AE3-2643-B4AB-85D1AEFF7B33}" type="slidenum">
              <a:rPr lang="en-US" smtClean="0"/>
              <a:t>‹#›</a:t>
            </a:fld>
            <a:endParaRPr lang="en-US"/>
          </a:p>
        </p:txBody>
      </p:sp>
    </p:spTree>
    <p:extLst>
      <p:ext uri="{BB962C8B-B14F-4D97-AF65-F5344CB8AC3E}">
        <p14:creationId xmlns:p14="http://schemas.microsoft.com/office/powerpoint/2010/main" val="104528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International_Agency_for_Research_on_Canc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onographs.iarc.fr/ENG/Preamble/CurrentPreambl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fsa.onlinelibrary.wiley.com/doi/epdf/10.2903/j.efsa.2015.430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health-canada/news/2019/01/statement-from-health-canada-on-glyphosate.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uters.com/investigates/special-report/health-who-iar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cancer.org/cancer/cancercauses/othercarcinogens/generalinformationaboutcarcinogens/known-and-probable-human-carcinogen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latimes.com/business/la-fi-glyphosate-prop65-story.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fsa.europa.eu/sites/default/files/topic/20170608_glyphosate_statement.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fsa.europa.eu/sites/default/files/topic/20170608_glyphosate_statemen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ested.ifas.ufl.edu/wp-content/uploads/2018/09/ICS_GlyphosateFactSheet03-9-17-18.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jferrell@ufl.edu" TargetMode="External"/><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0219"/>
            <a:ext cx="7772400" cy="1018223"/>
          </a:xfrm>
        </p:spPr>
        <p:txBody>
          <a:bodyPr>
            <a:normAutofit fontScale="90000"/>
          </a:bodyPr>
          <a:lstStyle/>
          <a:p>
            <a:r>
              <a:rPr lang="en-US" dirty="0"/>
              <a:t>Just how controversial is the glyphosate controversy?</a:t>
            </a:r>
          </a:p>
        </p:txBody>
      </p:sp>
      <p:sp>
        <p:nvSpPr>
          <p:cNvPr id="3" name="Subtitle 2"/>
          <p:cNvSpPr>
            <a:spLocks noGrp="1"/>
          </p:cNvSpPr>
          <p:nvPr>
            <p:ph type="subTitle" idx="1"/>
          </p:nvPr>
        </p:nvSpPr>
        <p:spPr>
          <a:xfrm>
            <a:off x="1077686" y="3368469"/>
            <a:ext cx="6858000" cy="1655762"/>
          </a:xfrm>
        </p:spPr>
        <p:txBody>
          <a:bodyPr/>
          <a:lstStyle/>
          <a:p>
            <a:r>
              <a:rPr lang="en-US" dirty="0"/>
              <a:t>Stephen F. Enloe and Jason Ferrell</a:t>
            </a:r>
          </a:p>
          <a:p>
            <a:r>
              <a:rPr lang="en-US" dirty="0"/>
              <a:t>University of Florida - IFAS</a:t>
            </a:r>
          </a:p>
        </p:txBody>
      </p:sp>
    </p:spTree>
    <p:extLst>
      <p:ext uri="{BB962C8B-B14F-4D97-AF65-F5344CB8AC3E}">
        <p14:creationId xmlns:p14="http://schemas.microsoft.com/office/powerpoint/2010/main" val="212214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82EC-DDBF-1845-AC9F-A926D2DD0FC0}"/>
              </a:ext>
            </a:extLst>
          </p:cNvPr>
          <p:cNvSpPr>
            <a:spLocks noGrp="1"/>
          </p:cNvSpPr>
          <p:nvPr>
            <p:ph type="title"/>
          </p:nvPr>
        </p:nvSpPr>
        <p:spPr/>
        <p:txBody>
          <a:bodyPr/>
          <a:lstStyle/>
          <a:p>
            <a:r>
              <a:rPr lang="en-US" dirty="0"/>
              <a:t>IARC: International Agency for Research on Cancer</a:t>
            </a:r>
          </a:p>
        </p:txBody>
      </p:sp>
      <p:sp>
        <p:nvSpPr>
          <p:cNvPr id="3" name="Content Placeholder 2">
            <a:extLst>
              <a:ext uri="{FF2B5EF4-FFF2-40B4-BE49-F238E27FC236}">
                <a16:creationId xmlns:a16="http://schemas.microsoft.com/office/drawing/2014/main" id="{4158027B-FFFE-924E-BE51-BF3CBBF32E1C}"/>
              </a:ext>
            </a:extLst>
          </p:cNvPr>
          <p:cNvSpPr>
            <a:spLocks noGrp="1"/>
          </p:cNvSpPr>
          <p:nvPr>
            <p:ph idx="1"/>
          </p:nvPr>
        </p:nvSpPr>
        <p:spPr/>
        <p:txBody>
          <a:bodyPr/>
          <a:lstStyle/>
          <a:p>
            <a:r>
              <a:rPr lang="en-US" dirty="0"/>
              <a:t>IARC is a branch within WHO. </a:t>
            </a:r>
          </a:p>
          <a:p>
            <a:endParaRPr lang="en-US" dirty="0"/>
          </a:p>
          <a:p>
            <a:r>
              <a:rPr lang="en-US" dirty="0"/>
              <a:t>“Its role is to conduct and coordinate research into the causes of cancer. It also collects and publishes surveillance data regarding the occurrence of cancer worldwide.”</a:t>
            </a:r>
          </a:p>
        </p:txBody>
      </p:sp>
      <p:sp>
        <p:nvSpPr>
          <p:cNvPr id="4" name="TextBox 3">
            <a:extLst>
              <a:ext uri="{FF2B5EF4-FFF2-40B4-BE49-F238E27FC236}">
                <a16:creationId xmlns:a16="http://schemas.microsoft.com/office/drawing/2014/main" id="{DA08F550-43C4-304A-9A03-657A106CB6F8}"/>
              </a:ext>
            </a:extLst>
          </p:cNvPr>
          <p:cNvSpPr txBox="1"/>
          <p:nvPr/>
        </p:nvSpPr>
        <p:spPr>
          <a:xfrm>
            <a:off x="884420" y="4452079"/>
            <a:ext cx="7360169" cy="276999"/>
          </a:xfrm>
          <a:prstGeom prst="rect">
            <a:avLst/>
          </a:prstGeom>
          <a:noFill/>
        </p:spPr>
        <p:txBody>
          <a:bodyPr wrap="square" rtlCol="0">
            <a:spAutoFit/>
          </a:bodyPr>
          <a:lstStyle/>
          <a:p>
            <a:r>
              <a:rPr lang="en-US" sz="1200" dirty="0">
                <a:hlinkClick r:id="rId2"/>
              </a:rPr>
              <a:t>https://en.wikipedia.org/wiki/International_Agency_for_Research_on_Cancer</a:t>
            </a:r>
            <a:r>
              <a:rPr lang="en-US" sz="1200" dirty="0"/>
              <a:t> </a:t>
            </a:r>
          </a:p>
        </p:txBody>
      </p:sp>
    </p:spTree>
    <p:extLst>
      <p:ext uri="{BB962C8B-B14F-4D97-AF65-F5344CB8AC3E}">
        <p14:creationId xmlns:p14="http://schemas.microsoft.com/office/powerpoint/2010/main" val="268719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8C3B-BD5C-4308-93EA-57C3A09426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DF2896-136C-44AB-9894-0520739B452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9AC0B92-A6BA-4910-B826-65A0A4E891C4}"/>
              </a:ext>
            </a:extLst>
          </p:cNvPr>
          <p:cNvPicPr>
            <a:picLocks noChangeAspect="1"/>
          </p:cNvPicPr>
          <p:nvPr/>
        </p:nvPicPr>
        <p:blipFill>
          <a:blip r:embed="rId2"/>
          <a:stretch>
            <a:fillRect/>
          </a:stretch>
        </p:blipFill>
        <p:spPr>
          <a:xfrm>
            <a:off x="-3662392" y="599082"/>
            <a:ext cx="12760092" cy="4085807"/>
          </a:xfrm>
          <a:prstGeom prst="rect">
            <a:avLst/>
          </a:prstGeom>
        </p:spPr>
      </p:pic>
      <p:sp>
        <p:nvSpPr>
          <p:cNvPr id="6" name="Rectangle 5">
            <a:extLst>
              <a:ext uri="{FF2B5EF4-FFF2-40B4-BE49-F238E27FC236}">
                <a16:creationId xmlns:a16="http://schemas.microsoft.com/office/drawing/2014/main" id="{800BFAFF-6BDC-4FE7-953C-42752750AA80}"/>
              </a:ext>
            </a:extLst>
          </p:cNvPr>
          <p:cNvSpPr/>
          <p:nvPr/>
        </p:nvSpPr>
        <p:spPr>
          <a:xfrm>
            <a:off x="316090" y="5047525"/>
            <a:ext cx="8658578" cy="523220"/>
          </a:xfrm>
          <a:prstGeom prst="rect">
            <a:avLst/>
          </a:prstGeom>
        </p:spPr>
        <p:txBody>
          <a:bodyPr wrap="square">
            <a:spAutoFit/>
          </a:bodyPr>
          <a:lstStyle/>
          <a:p>
            <a:r>
              <a:rPr lang="en-US" sz="2800" dirty="0"/>
              <a:t>https://monographs.iarc.fr/agents-classified-by-the-iarc/</a:t>
            </a:r>
          </a:p>
        </p:txBody>
      </p:sp>
    </p:spTree>
    <p:extLst>
      <p:ext uri="{BB962C8B-B14F-4D97-AF65-F5344CB8AC3E}">
        <p14:creationId xmlns:p14="http://schemas.microsoft.com/office/powerpoint/2010/main" val="31595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BEA144-87D7-1847-A6EF-F0B4695C2EF3}"/>
              </a:ext>
            </a:extLst>
          </p:cNvPr>
          <p:cNvSpPr>
            <a:spLocks noGrp="1"/>
          </p:cNvSpPr>
          <p:nvPr>
            <p:ph type="title"/>
          </p:nvPr>
        </p:nvSpPr>
        <p:spPr/>
        <p:txBody>
          <a:bodyPr/>
          <a:lstStyle/>
          <a:p>
            <a:r>
              <a:rPr lang="en-US" dirty="0"/>
              <a:t>What is a probable carcinogen? </a:t>
            </a:r>
          </a:p>
        </p:txBody>
      </p:sp>
      <p:sp>
        <p:nvSpPr>
          <p:cNvPr id="6" name="Content Placeholder 5">
            <a:extLst>
              <a:ext uri="{FF2B5EF4-FFF2-40B4-BE49-F238E27FC236}">
                <a16:creationId xmlns:a16="http://schemas.microsoft.com/office/drawing/2014/main" id="{1CE20EAC-A11B-C24E-B724-2C61588B133A}"/>
              </a:ext>
            </a:extLst>
          </p:cNvPr>
          <p:cNvSpPr>
            <a:spLocks noGrp="1"/>
          </p:cNvSpPr>
          <p:nvPr>
            <p:ph idx="1"/>
          </p:nvPr>
        </p:nvSpPr>
        <p:spPr/>
        <p:txBody>
          <a:bodyPr/>
          <a:lstStyle/>
          <a:p>
            <a:r>
              <a:rPr lang="en-US" sz="3200" dirty="0"/>
              <a:t>Probable doesn’t mean likely</a:t>
            </a:r>
          </a:p>
          <a:p>
            <a:endParaRPr lang="en-US" dirty="0"/>
          </a:p>
          <a:p>
            <a:pPr marL="0" indent="0">
              <a:buNone/>
            </a:pPr>
            <a:r>
              <a:rPr lang="en-US" sz="3200" dirty="0"/>
              <a:t>“There is </a:t>
            </a:r>
            <a:r>
              <a:rPr lang="en-US" sz="3200" i="1" dirty="0"/>
              <a:t>limited</a:t>
            </a:r>
            <a:r>
              <a:rPr lang="en-US" sz="3200" dirty="0"/>
              <a:t> evidence of carcinogenicity in humans and </a:t>
            </a:r>
            <a:r>
              <a:rPr lang="en-US" sz="3200" i="1" dirty="0"/>
              <a:t>sufficient</a:t>
            </a:r>
            <a:r>
              <a:rPr lang="en-US" sz="3200" dirty="0"/>
              <a:t> evidence in experimental animals.”</a:t>
            </a:r>
          </a:p>
        </p:txBody>
      </p:sp>
      <p:sp>
        <p:nvSpPr>
          <p:cNvPr id="7" name="TextBox 6">
            <a:extLst>
              <a:ext uri="{FF2B5EF4-FFF2-40B4-BE49-F238E27FC236}">
                <a16:creationId xmlns:a16="http://schemas.microsoft.com/office/drawing/2014/main" id="{79B61D25-9FAD-534D-A654-727889A1CDC0}"/>
              </a:ext>
            </a:extLst>
          </p:cNvPr>
          <p:cNvSpPr txBox="1"/>
          <p:nvPr/>
        </p:nvSpPr>
        <p:spPr>
          <a:xfrm>
            <a:off x="2271716" y="4165239"/>
            <a:ext cx="5729287" cy="338554"/>
          </a:xfrm>
          <a:prstGeom prst="rect">
            <a:avLst/>
          </a:prstGeom>
          <a:noFill/>
        </p:spPr>
        <p:txBody>
          <a:bodyPr wrap="square" rtlCol="0">
            <a:spAutoFit/>
          </a:bodyPr>
          <a:lstStyle/>
          <a:p>
            <a:r>
              <a:rPr lang="en-US" sz="1600" dirty="0">
                <a:hlinkClick r:id="rId2"/>
              </a:rPr>
              <a:t>http://monographs.iarc.fr/ENG/Preamble/CurrentPreamble.pdf</a:t>
            </a:r>
            <a:r>
              <a:rPr lang="en-US" sz="1600" dirty="0"/>
              <a:t> </a:t>
            </a:r>
          </a:p>
        </p:txBody>
      </p:sp>
    </p:spTree>
    <p:extLst>
      <p:ext uri="{BB962C8B-B14F-4D97-AF65-F5344CB8AC3E}">
        <p14:creationId xmlns:p14="http://schemas.microsoft.com/office/powerpoint/2010/main" val="13766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EPA disagrees with IARC</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806699" y="1860550"/>
            <a:ext cx="5805074" cy="4049317"/>
          </a:xfrm>
        </p:spPr>
      </p:pic>
    </p:spTree>
    <p:extLst>
      <p:ext uri="{BB962C8B-B14F-4D97-AF65-F5344CB8AC3E}">
        <p14:creationId xmlns:p14="http://schemas.microsoft.com/office/powerpoint/2010/main" val="11712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7B3A-CAF6-2F4E-859C-F44B7FFE6176}"/>
              </a:ext>
            </a:extLst>
          </p:cNvPr>
          <p:cNvSpPr>
            <a:spLocks noGrp="1"/>
          </p:cNvSpPr>
          <p:nvPr>
            <p:ph type="title"/>
          </p:nvPr>
        </p:nvSpPr>
        <p:spPr/>
        <p:txBody>
          <a:bodyPr/>
          <a:lstStyle/>
          <a:p>
            <a:r>
              <a:rPr lang="en-US" dirty="0"/>
              <a:t>EU disagrees with IARC</a:t>
            </a:r>
          </a:p>
        </p:txBody>
      </p:sp>
      <p:pic>
        <p:nvPicPr>
          <p:cNvPr id="5" name="Content Placeholder 4">
            <a:extLst>
              <a:ext uri="{FF2B5EF4-FFF2-40B4-BE49-F238E27FC236}">
                <a16:creationId xmlns:a16="http://schemas.microsoft.com/office/drawing/2014/main" id="{386B9EBC-2D5F-ED47-AAB7-5F9888FB7268}"/>
              </a:ext>
            </a:extLst>
          </p:cNvPr>
          <p:cNvPicPr>
            <a:picLocks noGrp="1" noChangeAspect="1"/>
          </p:cNvPicPr>
          <p:nvPr>
            <p:ph idx="1"/>
          </p:nvPr>
        </p:nvPicPr>
        <p:blipFill rotWithShape="1">
          <a:blip r:embed="rId2"/>
          <a:srcRect l="23468" t="17059" r="24139" b="22175"/>
          <a:stretch/>
        </p:blipFill>
        <p:spPr>
          <a:xfrm>
            <a:off x="3406139" y="1555439"/>
            <a:ext cx="5700171" cy="5058721"/>
          </a:xfrm>
        </p:spPr>
      </p:pic>
      <p:sp>
        <p:nvSpPr>
          <p:cNvPr id="6" name="TextBox 5">
            <a:extLst>
              <a:ext uri="{FF2B5EF4-FFF2-40B4-BE49-F238E27FC236}">
                <a16:creationId xmlns:a16="http://schemas.microsoft.com/office/drawing/2014/main" id="{70B2D476-1F10-5645-84BE-4DD2EED44F3A}"/>
              </a:ext>
            </a:extLst>
          </p:cNvPr>
          <p:cNvSpPr txBox="1"/>
          <p:nvPr/>
        </p:nvSpPr>
        <p:spPr>
          <a:xfrm>
            <a:off x="259080" y="5547360"/>
            <a:ext cx="2895600" cy="430887"/>
          </a:xfrm>
          <a:prstGeom prst="rect">
            <a:avLst/>
          </a:prstGeom>
          <a:noFill/>
        </p:spPr>
        <p:txBody>
          <a:bodyPr wrap="square" rtlCol="0">
            <a:spAutoFit/>
          </a:bodyPr>
          <a:lstStyle/>
          <a:p>
            <a:r>
              <a:rPr lang="en-US" sz="1100" dirty="0">
                <a:hlinkClick r:id="rId3"/>
              </a:rPr>
              <a:t>https://efsa.onlinelibrary.wiley.com/doi/epdf/10.2903/j.efsa.2015.4302</a:t>
            </a:r>
            <a:r>
              <a:rPr lang="en-US" sz="1100" dirty="0"/>
              <a:t> </a:t>
            </a:r>
          </a:p>
        </p:txBody>
      </p:sp>
    </p:spTree>
    <p:extLst>
      <p:ext uri="{BB962C8B-B14F-4D97-AF65-F5344CB8AC3E}">
        <p14:creationId xmlns:p14="http://schemas.microsoft.com/office/powerpoint/2010/main" val="257104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6B9EBC-2D5F-ED47-AAB7-5F9888FB7268}"/>
              </a:ext>
            </a:extLst>
          </p:cNvPr>
          <p:cNvPicPr>
            <a:picLocks noGrp="1" noChangeAspect="1"/>
          </p:cNvPicPr>
          <p:nvPr>
            <p:ph idx="1"/>
          </p:nvPr>
        </p:nvPicPr>
        <p:blipFill rotWithShape="1">
          <a:blip r:embed="rId2"/>
          <a:srcRect l="25407" t="30256" r="24138" b="22175"/>
          <a:stretch/>
        </p:blipFill>
        <p:spPr>
          <a:xfrm>
            <a:off x="318188" y="274320"/>
            <a:ext cx="8788124" cy="6339840"/>
          </a:xfrm>
        </p:spPr>
      </p:pic>
      <p:sp>
        <p:nvSpPr>
          <p:cNvPr id="6" name="Frame 5">
            <a:extLst>
              <a:ext uri="{FF2B5EF4-FFF2-40B4-BE49-F238E27FC236}">
                <a16:creationId xmlns:a16="http://schemas.microsoft.com/office/drawing/2014/main" id="{99609F72-B36F-FF48-92E1-049ABFBC8DB0}"/>
              </a:ext>
            </a:extLst>
          </p:cNvPr>
          <p:cNvSpPr/>
          <p:nvPr/>
        </p:nvSpPr>
        <p:spPr>
          <a:xfrm>
            <a:off x="388620" y="5676900"/>
            <a:ext cx="8437192" cy="9220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226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040E-A25C-424B-88A4-8594EB81DE7D}"/>
              </a:ext>
            </a:extLst>
          </p:cNvPr>
          <p:cNvSpPr>
            <a:spLocks noGrp="1"/>
          </p:cNvSpPr>
          <p:nvPr>
            <p:ph type="title"/>
          </p:nvPr>
        </p:nvSpPr>
        <p:spPr/>
        <p:txBody>
          <a:bodyPr/>
          <a:lstStyle/>
          <a:p>
            <a:r>
              <a:rPr lang="en-US" dirty="0"/>
              <a:t>Canada disagrees with IARC</a:t>
            </a:r>
          </a:p>
        </p:txBody>
      </p:sp>
      <p:pic>
        <p:nvPicPr>
          <p:cNvPr id="5" name="Content Placeholder 4">
            <a:extLst>
              <a:ext uri="{FF2B5EF4-FFF2-40B4-BE49-F238E27FC236}">
                <a16:creationId xmlns:a16="http://schemas.microsoft.com/office/drawing/2014/main" id="{0A90B57C-8E9C-464F-BACC-4524DE4ED3B9}"/>
              </a:ext>
            </a:extLst>
          </p:cNvPr>
          <p:cNvPicPr>
            <a:picLocks noGrp="1" noChangeAspect="1"/>
          </p:cNvPicPr>
          <p:nvPr>
            <p:ph idx="1"/>
          </p:nvPr>
        </p:nvPicPr>
        <p:blipFill rotWithShape="1">
          <a:blip r:embed="rId2"/>
          <a:srcRect l="8192" t="9179" r="7924"/>
          <a:stretch/>
        </p:blipFill>
        <p:spPr>
          <a:xfrm>
            <a:off x="1165860" y="1326701"/>
            <a:ext cx="6507480" cy="5391282"/>
          </a:xfrm>
        </p:spPr>
      </p:pic>
      <p:sp>
        <p:nvSpPr>
          <p:cNvPr id="6" name="TextBox 5">
            <a:extLst>
              <a:ext uri="{FF2B5EF4-FFF2-40B4-BE49-F238E27FC236}">
                <a16:creationId xmlns:a16="http://schemas.microsoft.com/office/drawing/2014/main" id="{76BE5BB1-5FA6-F14E-A819-E533887E7E81}"/>
              </a:ext>
            </a:extLst>
          </p:cNvPr>
          <p:cNvSpPr txBox="1"/>
          <p:nvPr/>
        </p:nvSpPr>
        <p:spPr>
          <a:xfrm>
            <a:off x="2095500" y="6400800"/>
            <a:ext cx="6667500" cy="261610"/>
          </a:xfrm>
          <a:prstGeom prst="rect">
            <a:avLst/>
          </a:prstGeom>
          <a:noFill/>
        </p:spPr>
        <p:txBody>
          <a:bodyPr wrap="square" rtlCol="0">
            <a:spAutoFit/>
          </a:bodyPr>
          <a:lstStyle/>
          <a:p>
            <a:r>
              <a:rPr lang="en-US" sz="1100" dirty="0">
                <a:hlinkClick r:id="rId3"/>
              </a:rPr>
              <a:t>https://www.canada.ca/en/health-canada/news/2019/01/statement-from-health-canada-on-glyphosate.html</a:t>
            </a:r>
            <a:r>
              <a:rPr lang="en-US" sz="1100" dirty="0"/>
              <a:t> </a:t>
            </a:r>
          </a:p>
        </p:txBody>
      </p:sp>
    </p:spTree>
    <p:extLst>
      <p:ext uri="{BB962C8B-B14F-4D97-AF65-F5344CB8AC3E}">
        <p14:creationId xmlns:p14="http://schemas.microsoft.com/office/powerpoint/2010/main" val="59561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8820"/>
            <a:ext cx="7886700" cy="1631490"/>
          </a:xfrm>
        </p:spPr>
        <p:txBody>
          <a:bodyPr>
            <a:noAutofit/>
          </a:bodyPr>
          <a:lstStyle/>
          <a:p>
            <a:r>
              <a:rPr lang="en-US" sz="4600" dirty="0"/>
              <a:t>Why is there such disagreement with IARC?</a:t>
            </a:r>
            <a:br>
              <a:rPr lang="en-US" sz="4600" dirty="0"/>
            </a:br>
            <a:endParaRPr lang="en-US" sz="4600" dirty="0"/>
          </a:p>
        </p:txBody>
      </p:sp>
    </p:spTree>
    <p:extLst>
      <p:ext uri="{BB962C8B-B14F-4D97-AF65-F5344CB8AC3E}">
        <p14:creationId xmlns:p14="http://schemas.microsoft.com/office/powerpoint/2010/main" val="129485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9536D1-63E5-2F4F-9C01-8201050776E6}"/>
              </a:ext>
            </a:extLst>
          </p:cNvPr>
          <p:cNvSpPr>
            <a:spLocks noGrp="1"/>
          </p:cNvSpPr>
          <p:nvPr>
            <p:ph type="title"/>
          </p:nvPr>
        </p:nvSpPr>
        <p:spPr/>
        <p:txBody>
          <a:bodyPr/>
          <a:lstStyle/>
          <a:p>
            <a:r>
              <a:rPr lang="en-US" dirty="0"/>
              <a:t>Why are IARC and EPA at odds?</a:t>
            </a:r>
          </a:p>
        </p:txBody>
      </p:sp>
      <p:sp>
        <p:nvSpPr>
          <p:cNvPr id="6" name="Content Placeholder 5">
            <a:extLst>
              <a:ext uri="{FF2B5EF4-FFF2-40B4-BE49-F238E27FC236}">
                <a16:creationId xmlns:a16="http://schemas.microsoft.com/office/drawing/2014/main" id="{0D201F09-670A-FB43-8085-530BD58C7042}"/>
              </a:ext>
            </a:extLst>
          </p:cNvPr>
          <p:cNvSpPr>
            <a:spLocks noGrp="1"/>
          </p:cNvSpPr>
          <p:nvPr>
            <p:ph idx="1"/>
          </p:nvPr>
        </p:nvSpPr>
        <p:spPr/>
        <p:txBody>
          <a:bodyPr>
            <a:normAutofit/>
          </a:bodyPr>
          <a:lstStyle/>
          <a:p>
            <a:endParaRPr lang="en-US" sz="3200" dirty="0"/>
          </a:p>
          <a:p>
            <a:r>
              <a:rPr lang="en-US" sz="3200" dirty="0"/>
              <a:t>IARC assesses “hazard” </a:t>
            </a:r>
          </a:p>
          <a:p>
            <a:pPr lvl="1"/>
            <a:r>
              <a:rPr lang="en-US" sz="2800" dirty="0"/>
              <a:t>Is harm possible?</a:t>
            </a:r>
          </a:p>
          <a:p>
            <a:endParaRPr lang="en-US" sz="3200" dirty="0"/>
          </a:p>
          <a:p>
            <a:r>
              <a:rPr lang="en-US" sz="3200" dirty="0"/>
              <a:t>EPA assesses “risk”</a:t>
            </a:r>
          </a:p>
          <a:p>
            <a:pPr lvl="1"/>
            <a:r>
              <a:rPr lang="en-US" sz="2800" dirty="0"/>
              <a:t>Is harm likely?</a:t>
            </a:r>
          </a:p>
        </p:txBody>
      </p:sp>
    </p:spTree>
    <p:extLst>
      <p:ext uri="{BB962C8B-B14F-4D97-AF65-F5344CB8AC3E}">
        <p14:creationId xmlns:p14="http://schemas.microsoft.com/office/powerpoint/2010/main" val="2358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linds(horizontal)">
                                      <p:cBhvr>
                                        <p:cTn id="15" dur="500"/>
                                        <p:tgtEl>
                                          <p:spTgt spid="6">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9536D1-63E5-2F4F-9C01-8201050776E6}"/>
              </a:ext>
            </a:extLst>
          </p:cNvPr>
          <p:cNvSpPr>
            <a:spLocks noGrp="1"/>
          </p:cNvSpPr>
          <p:nvPr>
            <p:ph type="title"/>
          </p:nvPr>
        </p:nvSpPr>
        <p:spPr/>
        <p:txBody>
          <a:bodyPr/>
          <a:lstStyle/>
          <a:p>
            <a:r>
              <a:rPr lang="en-US" dirty="0"/>
              <a:t>Because they assess “hazard”, IARC has a high hit rate</a:t>
            </a:r>
          </a:p>
        </p:txBody>
      </p:sp>
      <p:sp>
        <p:nvSpPr>
          <p:cNvPr id="6" name="Content Placeholder 5">
            <a:extLst>
              <a:ext uri="{FF2B5EF4-FFF2-40B4-BE49-F238E27FC236}">
                <a16:creationId xmlns:a16="http://schemas.microsoft.com/office/drawing/2014/main" id="{0D201F09-670A-FB43-8085-530BD58C7042}"/>
              </a:ext>
            </a:extLst>
          </p:cNvPr>
          <p:cNvSpPr>
            <a:spLocks noGrp="1"/>
          </p:cNvSpPr>
          <p:nvPr>
            <p:ph idx="1"/>
          </p:nvPr>
        </p:nvSpPr>
        <p:spPr/>
        <p:txBody>
          <a:bodyPr/>
          <a:lstStyle/>
          <a:p>
            <a:endParaRPr lang="en-US" dirty="0"/>
          </a:p>
          <a:p>
            <a:r>
              <a:rPr lang="en-US" dirty="0"/>
              <a:t>“Over four decades, a WHO research agency has assessed 989 substances and activities, ranging from arsenic to hairdressing, and found only one was “probably not” likely to cause cancer in humans. It was an ingredient in nylon used in stretchy yoga pants and toothbrush bristles.”</a:t>
            </a:r>
          </a:p>
        </p:txBody>
      </p:sp>
      <p:sp>
        <p:nvSpPr>
          <p:cNvPr id="7" name="TextBox 6">
            <a:extLst>
              <a:ext uri="{FF2B5EF4-FFF2-40B4-BE49-F238E27FC236}">
                <a16:creationId xmlns:a16="http://schemas.microsoft.com/office/drawing/2014/main" id="{DDA55EF5-44B4-964D-9069-E48536EBE5E8}"/>
              </a:ext>
            </a:extLst>
          </p:cNvPr>
          <p:cNvSpPr txBox="1"/>
          <p:nvPr/>
        </p:nvSpPr>
        <p:spPr>
          <a:xfrm>
            <a:off x="1064302" y="5079786"/>
            <a:ext cx="5606321" cy="276999"/>
          </a:xfrm>
          <a:prstGeom prst="rect">
            <a:avLst/>
          </a:prstGeom>
          <a:noFill/>
        </p:spPr>
        <p:txBody>
          <a:bodyPr wrap="square" rtlCol="0">
            <a:spAutoFit/>
          </a:bodyPr>
          <a:lstStyle/>
          <a:p>
            <a:r>
              <a:rPr lang="en-US" sz="1200" dirty="0">
                <a:hlinkClick r:id="rId2"/>
              </a:rPr>
              <a:t>https://www.reuters.com/investigates/special-report/health-who-iarc/</a:t>
            </a:r>
            <a:r>
              <a:rPr lang="en-US" sz="1200" dirty="0"/>
              <a:t> </a:t>
            </a:r>
          </a:p>
        </p:txBody>
      </p:sp>
    </p:spTree>
    <p:extLst>
      <p:ext uri="{BB962C8B-B14F-4D97-AF65-F5344CB8AC3E}">
        <p14:creationId xmlns:p14="http://schemas.microsoft.com/office/powerpoint/2010/main" val="32912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glyphosate?</a:t>
            </a:r>
          </a:p>
        </p:txBody>
      </p:sp>
      <p:sp>
        <p:nvSpPr>
          <p:cNvPr id="3" name="Content Placeholder 2"/>
          <p:cNvSpPr>
            <a:spLocks noGrp="1"/>
          </p:cNvSpPr>
          <p:nvPr>
            <p:ph idx="1"/>
          </p:nvPr>
        </p:nvSpPr>
        <p:spPr/>
        <p:txBody>
          <a:bodyPr/>
          <a:lstStyle/>
          <a:p>
            <a:r>
              <a:rPr lang="en-US" dirty="0"/>
              <a:t>Active ingredient in the world’s most commonly used herbicide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7113" y="2710512"/>
            <a:ext cx="6165850" cy="3095770"/>
          </a:xfrm>
          <a:prstGeom prst="rect">
            <a:avLst/>
          </a:prstGeom>
        </p:spPr>
      </p:pic>
    </p:spTree>
    <p:extLst>
      <p:ext uri="{BB962C8B-B14F-4D97-AF65-F5344CB8AC3E}">
        <p14:creationId xmlns:p14="http://schemas.microsoft.com/office/powerpoint/2010/main" val="15868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C0D1-D81E-7742-8C8B-BC70347E19E3}"/>
              </a:ext>
            </a:extLst>
          </p:cNvPr>
          <p:cNvSpPr>
            <a:spLocks noGrp="1"/>
          </p:cNvSpPr>
          <p:nvPr>
            <p:ph type="title"/>
          </p:nvPr>
        </p:nvSpPr>
        <p:spPr/>
        <p:txBody>
          <a:bodyPr>
            <a:normAutofit/>
          </a:bodyPr>
          <a:lstStyle/>
          <a:p>
            <a:r>
              <a:rPr lang="en-US" dirty="0"/>
              <a:t>Why is there such disagreement with IARC?</a:t>
            </a:r>
          </a:p>
        </p:txBody>
      </p:sp>
      <p:sp>
        <p:nvSpPr>
          <p:cNvPr id="3" name="Content Placeholder 2">
            <a:extLst>
              <a:ext uri="{FF2B5EF4-FFF2-40B4-BE49-F238E27FC236}">
                <a16:creationId xmlns:a16="http://schemas.microsoft.com/office/drawing/2014/main" id="{90A141D1-B22B-DD4C-972C-E80547A07D41}"/>
              </a:ext>
            </a:extLst>
          </p:cNvPr>
          <p:cNvSpPr>
            <a:spLocks noGrp="1"/>
          </p:cNvSpPr>
          <p:nvPr>
            <p:ph idx="1"/>
          </p:nvPr>
        </p:nvSpPr>
        <p:spPr/>
        <p:txBody>
          <a:bodyPr/>
          <a:lstStyle/>
          <a:p>
            <a:endParaRPr lang="en-US" dirty="0"/>
          </a:p>
          <a:p>
            <a:r>
              <a:rPr lang="en-US" dirty="0"/>
              <a:t>It has to do with what data was included in the discussion.</a:t>
            </a:r>
          </a:p>
          <a:p>
            <a:pPr lvl="1"/>
            <a:r>
              <a:rPr lang="en-US" dirty="0"/>
              <a:t>IARC included two papers that EU, EPA, and Health Canada felt were insufficient. </a:t>
            </a:r>
          </a:p>
        </p:txBody>
      </p:sp>
    </p:spTree>
    <p:extLst>
      <p:ext uri="{BB962C8B-B14F-4D97-AF65-F5344CB8AC3E}">
        <p14:creationId xmlns:p14="http://schemas.microsoft.com/office/powerpoint/2010/main" val="106057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25BA7AB-0A21-FB4A-B034-F334AE8DA187}"/>
              </a:ext>
            </a:extLst>
          </p:cNvPr>
          <p:cNvPicPr>
            <a:picLocks noGrp="1" noChangeAspect="1"/>
          </p:cNvPicPr>
          <p:nvPr>
            <p:ph idx="1"/>
          </p:nvPr>
        </p:nvPicPr>
        <p:blipFill rotWithShape="1">
          <a:blip r:embed="rId2"/>
          <a:srcRect l="19645" t="7603" b="10617"/>
          <a:stretch/>
        </p:blipFill>
        <p:spPr>
          <a:xfrm>
            <a:off x="3270831" y="288893"/>
            <a:ext cx="5406654" cy="6401467"/>
          </a:xfrm>
        </p:spPr>
      </p:pic>
      <p:sp>
        <p:nvSpPr>
          <p:cNvPr id="10" name="TextBox 9">
            <a:extLst>
              <a:ext uri="{FF2B5EF4-FFF2-40B4-BE49-F238E27FC236}">
                <a16:creationId xmlns:a16="http://schemas.microsoft.com/office/drawing/2014/main" id="{D2A358F3-823B-974F-A8F8-08AA1CC43E02}"/>
              </a:ext>
            </a:extLst>
          </p:cNvPr>
          <p:cNvSpPr txBox="1"/>
          <p:nvPr/>
        </p:nvSpPr>
        <p:spPr>
          <a:xfrm>
            <a:off x="343400" y="2508385"/>
            <a:ext cx="2763786" cy="1200329"/>
          </a:xfrm>
          <a:prstGeom prst="rect">
            <a:avLst/>
          </a:prstGeom>
          <a:noFill/>
        </p:spPr>
        <p:txBody>
          <a:bodyPr wrap="square" rtlCol="0">
            <a:spAutoFit/>
          </a:bodyPr>
          <a:lstStyle/>
          <a:p>
            <a:r>
              <a:rPr lang="en-US" sz="2400" dirty="0"/>
              <a:t>Arch </a:t>
            </a:r>
            <a:r>
              <a:rPr lang="en-US" sz="2400" dirty="0" err="1"/>
              <a:t>Toxicol</a:t>
            </a:r>
            <a:r>
              <a:rPr lang="en-US" sz="2400" dirty="0"/>
              <a:t> (2017) 91:2723–2743 </a:t>
            </a:r>
          </a:p>
          <a:p>
            <a:endParaRPr lang="en-US" sz="2400" dirty="0"/>
          </a:p>
        </p:txBody>
      </p:sp>
    </p:spTree>
    <p:extLst>
      <p:ext uri="{BB962C8B-B14F-4D97-AF65-F5344CB8AC3E}">
        <p14:creationId xmlns:p14="http://schemas.microsoft.com/office/powerpoint/2010/main" val="115415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7313-2AE0-3A45-BB36-59E26C41C6C6}"/>
              </a:ext>
            </a:extLst>
          </p:cNvPr>
          <p:cNvSpPr>
            <a:spLocks noGrp="1"/>
          </p:cNvSpPr>
          <p:nvPr>
            <p:ph type="title"/>
          </p:nvPr>
        </p:nvSpPr>
        <p:spPr>
          <a:xfrm>
            <a:off x="849630" y="1812926"/>
            <a:ext cx="7886700" cy="1325563"/>
          </a:xfrm>
        </p:spPr>
        <p:txBody>
          <a:bodyPr>
            <a:normAutofit fontScale="90000"/>
          </a:bodyPr>
          <a:lstStyle/>
          <a:p>
            <a:r>
              <a:rPr lang="en-US" dirty="0"/>
              <a:t>Even if everyone agreed, what are some other Probable Carcinogens?</a:t>
            </a:r>
          </a:p>
        </p:txBody>
      </p:sp>
    </p:spTree>
    <p:extLst>
      <p:ext uri="{BB962C8B-B14F-4D97-AF65-F5344CB8AC3E}">
        <p14:creationId xmlns:p14="http://schemas.microsoft.com/office/powerpoint/2010/main" val="149813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Known vs. Probable Carcinogens </a:t>
            </a:r>
          </a:p>
        </p:txBody>
      </p:sp>
      <p:sp>
        <p:nvSpPr>
          <p:cNvPr id="4" name="Content Placeholder 3"/>
          <p:cNvSpPr>
            <a:spLocks noGrp="1"/>
          </p:cNvSpPr>
          <p:nvPr>
            <p:ph sz="half" idx="1"/>
          </p:nvPr>
        </p:nvSpPr>
        <p:spPr/>
        <p:txBody>
          <a:bodyPr/>
          <a:lstStyle/>
          <a:p>
            <a:pPr marL="0" indent="0">
              <a:buNone/>
            </a:pPr>
            <a:r>
              <a:rPr lang="en-US" sz="2475" u="sng" dirty="0"/>
              <a:t>Known</a:t>
            </a:r>
          </a:p>
          <a:p>
            <a:r>
              <a:rPr lang="en-US" dirty="0"/>
              <a:t>Alcoholic beverages</a:t>
            </a:r>
          </a:p>
          <a:p>
            <a:r>
              <a:rPr lang="en-US" dirty="0"/>
              <a:t>Asbestos</a:t>
            </a:r>
          </a:p>
          <a:p>
            <a:r>
              <a:rPr lang="en-US" dirty="0"/>
              <a:t>Tobacco</a:t>
            </a:r>
          </a:p>
          <a:p>
            <a:r>
              <a:rPr lang="en-US" dirty="0"/>
              <a:t>Plutonium</a:t>
            </a:r>
          </a:p>
          <a:p>
            <a:r>
              <a:rPr lang="en-US" dirty="0"/>
              <a:t>Solar Radiation</a:t>
            </a:r>
          </a:p>
          <a:p>
            <a:r>
              <a:rPr lang="en-US" dirty="0"/>
              <a:t>UV Tanning Beds</a:t>
            </a:r>
          </a:p>
          <a:p>
            <a:endParaRPr lang="en-US" dirty="0"/>
          </a:p>
        </p:txBody>
      </p:sp>
      <p:sp>
        <p:nvSpPr>
          <p:cNvPr id="6" name="Rectangle 5"/>
          <p:cNvSpPr/>
          <p:nvPr/>
        </p:nvSpPr>
        <p:spPr>
          <a:xfrm>
            <a:off x="665017" y="5413890"/>
            <a:ext cx="7263245" cy="438582"/>
          </a:xfrm>
          <a:prstGeom prst="rect">
            <a:avLst/>
          </a:prstGeom>
        </p:spPr>
        <p:txBody>
          <a:bodyPr wrap="square">
            <a:spAutoFit/>
          </a:bodyPr>
          <a:lstStyle/>
          <a:p>
            <a:r>
              <a:rPr lang="en-US" sz="1125" i="1" dirty="0"/>
              <a:t>http://</a:t>
            </a:r>
            <a:r>
              <a:rPr lang="en-US" sz="1125" i="1" dirty="0" err="1"/>
              <a:t>www.cancer.org</a:t>
            </a:r>
            <a:r>
              <a:rPr lang="en-US" sz="1125" i="1" dirty="0"/>
              <a:t>/cancer/</a:t>
            </a:r>
            <a:r>
              <a:rPr lang="en-US" sz="1125" i="1" dirty="0" err="1"/>
              <a:t>cancercauses</a:t>
            </a:r>
            <a:r>
              <a:rPr lang="en-US" sz="1125" i="1" dirty="0"/>
              <a:t>/</a:t>
            </a:r>
            <a:r>
              <a:rPr lang="en-US" sz="1125" i="1" dirty="0" err="1"/>
              <a:t>othercarcinogens</a:t>
            </a:r>
            <a:r>
              <a:rPr lang="en-US" sz="1125" i="1" dirty="0"/>
              <a:t>/</a:t>
            </a:r>
            <a:r>
              <a:rPr lang="en-US" sz="1125" i="1" dirty="0" err="1"/>
              <a:t>generalinformationaboutcarcinogens</a:t>
            </a:r>
            <a:r>
              <a:rPr lang="en-US" sz="1125" i="1" dirty="0"/>
              <a:t>/known-and-probable-human-carcinogens</a:t>
            </a:r>
          </a:p>
        </p:txBody>
      </p:sp>
    </p:spTree>
    <p:extLst>
      <p:ext uri="{BB962C8B-B14F-4D97-AF65-F5344CB8AC3E}">
        <p14:creationId xmlns:p14="http://schemas.microsoft.com/office/powerpoint/2010/main" val="392704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Known vs. Probable Carcinogens </a:t>
            </a:r>
          </a:p>
        </p:txBody>
      </p:sp>
      <p:sp>
        <p:nvSpPr>
          <p:cNvPr id="4" name="Content Placeholder 3"/>
          <p:cNvSpPr>
            <a:spLocks noGrp="1"/>
          </p:cNvSpPr>
          <p:nvPr>
            <p:ph sz="half" idx="1"/>
          </p:nvPr>
        </p:nvSpPr>
        <p:spPr/>
        <p:txBody>
          <a:bodyPr>
            <a:normAutofit/>
          </a:bodyPr>
          <a:lstStyle/>
          <a:p>
            <a:pPr marL="0" indent="0">
              <a:buNone/>
            </a:pPr>
            <a:r>
              <a:rPr lang="en-US" u="sng" dirty="0">
                <a:solidFill>
                  <a:schemeClr val="bg1">
                    <a:lumMod val="75000"/>
                  </a:schemeClr>
                </a:solidFill>
              </a:rPr>
              <a:t>Known</a:t>
            </a:r>
          </a:p>
          <a:p>
            <a:r>
              <a:rPr lang="en-US" dirty="0">
                <a:solidFill>
                  <a:schemeClr val="bg1">
                    <a:lumMod val="75000"/>
                  </a:schemeClr>
                </a:solidFill>
              </a:rPr>
              <a:t>Alcoholic beverages</a:t>
            </a:r>
          </a:p>
          <a:p>
            <a:r>
              <a:rPr lang="en-US" dirty="0">
                <a:solidFill>
                  <a:schemeClr val="bg1">
                    <a:lumMod val="75000"/>
                  </a:schemeClr>
                </a:solidFill>
              </a:rPr>
              <a:t>Asbestos</a:t>
            </a:r>
          </a:p>
          <a:p>
            <a:r>
              <a:rPr lang="en-US" dirty="0">
                <a:solidFill>
                  <a:schemeClr val="bg1">
                    <a:lumMod val="75000"/>
                  </a:schemeClr>
                </a:solidFill>
              </a:rPr>
              <a:t>Tobacco</a:t>
            </a:r>
          </a:p>
          <a:p>
            <a:r>
              <a:rPr lang="en-US" dirty="0">
                <a:solidFill>
                  <a:schemeClr val="bg1">
                    <a:lumMod val="75000"/>
                  </a:schemeClr>
                </a:solidFill>
              </a:rPr>
              <a:t>Plutonium</a:t>
            </a:r>
          </a:p>
          <a:p>
            <a:r>
              <a:rPr lang="en-US" dirty="0">
                <a:solidFill>
                  <a:schemeClr val="bg1">
                    <a:lumMod val="75000"/>
                  </a:schemeClr>
                </a:solidFill>
              </a:rPr>
              <a:t>Solar Radiation</a:t>
            </a:r>
          </a:p>
          <a:p>
            <a:r>
              <a:rPr lang="en-US" dirty="0">
                <a:solidFill>
                  <a:schemeClr val="bg1">
                    <a:lumMod val="75000"/>
                  </a:schemeClr>
                </a:solidFill>
              </a:rPr>
              <a:t>UV Tanning Beds</a:t>
            </a:r>
          </a:p>
          <a:p>
            <a:endParaRPr lang="en-US" dirty="0">
              <a:solidFill>
                <a:schemeClr val="bg1">
                  <a:lumMod val="75000"/>
                </a:schemeClr>
              </a:solidFill>
            </a:endParaRPr>
          </a:p>
        </p:txBody>
      </p:sp>
      <p:sp>
        <p:nvSpPr>
          <p:cNvPr id="5" name="Content Placeholder 4"/>
          <p:cNvSpPr>
            <a:spLocks noGrp="1"/>
          </p:cNvSpPr>
          <p:nvPr>
            <p:ph sz="half" idx="2"/>
          </p:nvPr>
        </p:nvSpPr>
        <p:spPr>
          <a:xfrm>
            <a:off x="4247535" y="1849098"/>
            <a:ext cx="4616245" cy="3263504"/>
          </a:xfrm>
        </p:spPr>
        <p:txBody>
          <a:bodyPr>
            <a:noAutofit/>
          </a:bodyPr>
          <a:lstStyle/>
          <a:p>
            <a:pPr marL="0" indent="0">
              <a:buNone/>
            </a:pPr>
            <a:r>
              <a:rPr lang="en-US" sz="2600" u="sng" dirty="0"/>
              <a:t>Probable </a:t>
            </a:r>
          </a:p>
          <a:p>
            <a:r>
              <a:rPr lang="en-US" sz="2600" dirty="0"/>
              <a:t>Glyphosate</a:t>
            </a:r>
          </a:p>
          <a:p>
            <a:r>
              <a:rPr lang="en-US" sz="2600" dirty="0"/>
              <a:t>Hair products (work exposure)</a:t>
            </a:r>
          </a:p>
          <a:p>
            <a:r>
              <a:rPr lang="en-US" sz="2600" dirty="0"/>
              <a:t>Red Meat (consumption)</a:t>
            </a:r>
          </a:p>
          <a:p>
            <a:r>
              <a:rPr lang="en-US" sz="2600" dirty="0"/>
              <a:t>Beverages &gt;150 F (</a:t>
            </a:r>
            <a:r>
              <a:rPr lang="en-US" sz="2600" dirty="0" err="1"/>
              <a:t>consump</a:t>
            </a:r>
            <a:r>
              <a:rPr lang="en-US" sz="2600" dirty="0"/>
              <a:t>.)</a:t>
            </a:r>
          </a:p>
          <a:p>
            <a:pPr lvl="1"/>
            <a:r>
              <a:rPr lang="en-US" sz="2600" dirty="0"/>
              <a:t>McDonald’s coffee (180-190F)</a:t>
            </a:r>
          </a:p>
          <a:p>
            <a:r>
              <a:rPr lang="en-US" sz="2600" dirty="0"/>
              <a:t>Shiftwork (circadian disruption)</a:t>
            </a:r>
          </a:p>
        </p:txBody>
      </p:sp>
      <p:sp>
        <p:nvSpPr>
          <p:cNvPr id="6" name="Rectangle 5"/>
          <p:cNvSpPr/>
          <p:nvPr/>
        </p:nvSpPr>
        <p:spPr>
          <a:xfrm>
            <a:off x="665018" y="5413890"/>
            <a:ext cx="3582518" cy="611706"/>
          </a:xfrm>
          <a:prstGeom prst="rect">
            <a:avLst/>
          </a:prstGeom>
        </p:spPr>
        <p:txBody>
          <a:bodyPr wrap="square">
            <a:spAutoFit/>
          </a:bodyPr>
          <a:lstStyle/>
          <a:p>
            <a:r>
              <a:rPr lang="en-US" sz="1125" i="1" dirty="0">
                <a:hlinkClick r:id="rId2"/>
              </a:rPr>
              <a:t>http://www.cancer.org/cancer/cancercauses/othercarcinogens/generalinformationaboutcarcinogens/known-and-probable-human-carcinogens</a:t>
            </a:r>
            <a:r>
              <a:rPr lang="en-US" sz="1125" i="1" dirty="0"/>
              <a:t> </a:t>
            </a:r>
          </a:p>
        </p:txBody>
      </p:sp>
    </p:spTree>
    <p:extLst>
      <p:ext uri="{BB962C8B-B14F-4D97-AF65-F5344CB8AC3E}">
        <p14:creationId xmlns:p14="http://schemas.microsoft.com/office/powerpoint/2010/main" val="5536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linds(horizont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linds(horizontal)">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F99A0-89F3-41C9-84BD-B249B759BBE5}"/>
              </a:ext>
            </a:extLst>
          </p:cNvPr>
          <p:cNvSpPr>
            <a:spLocks noGrp="1"/>
          </p:cNvSpPr>
          <p:nvPr>
            <p:ph type="title"/>
          </p:nvPr>
        </p:nvSpPr>
        <p:spPr>
          <a:xfrm>
            <a:off x="620889" y="-52566"/>
            <a:ext cx="7894461" cy="1325563"/>
          </a:xfrm>
        </p:spPr>
        <p:txBody>
          <a:bodyPr>
            <a:normAutofit/>
          </a:bodyPr>
          <a:lstStyle/>
          <a:p>
            <a:r>
              <a:rPr lang="en-US" sz="3200" dirty="0"/>
              <a:t>What was not included: unpublished AHS study data</a:t>
            </a:r>
          </a:p>
        </p:txBody>
      </p:sp>
      <p:sp>
        <p:nvSpPr>
          <p:cNvPr id="6" name="Content Placeholder 5">
            <a:extLst>
              <a:ext uri="{FF2B5EF4-FFF2-40B4-BE49-F238E27FC236}">
                <a16:creationId xmlns:a16="http://schemas.microsoft.com/office/drawing/2014/main" id="{373F6FBC-0CD3-4404-B3FF-0E32278A346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1BF9C44-CE36-4806-93FD-B255CBC1C737}"/>
              </a:ext>
            </a:extLst>
          </p:cNvPr>
          <p:cNvPicPr>
            <a:picLocks noChangeAspect="1"/>
          </p:cNvPicPr>
          <p:nvPr/>
        </p:nvPicPr>
        <p:blipFill>
          <a:blip r:embed="rId2"/>
          <a:stretch>
            <a:fillRect/>
          </a:stretch>
        </p:blipFill>
        <p:spPr>
          <a:xfrm>
            <a:off x="143282" y="1042282"/>
            <a:ext cx="8877489" cy="5153025"/>
          </a:xfrm>
          <a:prstGeom prst="rect">
            <a:avLst/>
          </a:prstGeom>
        </p:spPr>
      </p:pic>
      <p:sp>
        <p:nvSpPr>
          <p:cNvPr id="8" name="Rectangle 7">
            <a:extLst>
              <a:ext uri="{FF2B5EF4-FFF2-40B4-BE49-F238E27FC236}">
                <a16:creationId xmlns:a16="http://schemas.microsoft.com/office/drawing/2014/main" id="{79605931-5F07-4EEE-908F-792AF0699E86}"/>
              </a:ext>
            </a:extLst>
          </p:cNvPr>
          <p:cNvSpPr/>
          <p:nvPr/>
        </p:nvSpPr>
        <p:spPr>
          <a:xfrm>
            <a:off x="143282" y="5463823"/>
            <a:ext cx="8857436" cy="81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04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28A4-A6F4-564B-8D91-C482CC0D23F7}"/>
              </a:ext>
            </a:extLst>
          </p:cNvPr>
          <p:cNvSpPr>
            <a:spLocks noGrp="1"/>
          </p:cNvSpPr>
          <p:nvPr>
            <p:ph type="title"/>
          </p:nvPr>
        </p:nvSpPr>
        <p:spPr>
          <a:xfrm>
            <a:off x="374469" y="365126"/>
            <a:ext cx="3770811" cy="5626371"/>
          </a:xfrm>
        </p:spPr>
        <p:txBody>
          <a:bodyPr>
            <a:normAutofit fontScale="90000"/>
          </a:bodyPr>
          <a:lstStyle/>
          <a:p>
            <a:r>
              <a:rPr lang="en-US" dirty="0"/>
              <a:t>California Office of Environment Health Hazard Assessment</a:t>
            </a:r>
            <a:br>
              <a:rPr lang="en-US" dirty="0"/>
            </a:br>
            <a:r>
              <a:rPr lang="en-US" dirty="0"/>
              <a:t> </a:t>
            </a:r>
            <a:br>
              <a:rPr lang="en-US" dirty="0"/>
            </a:br>
            <a:br>
              <a:rPr lang="en-US" dirty="0"/>
            </a:br>
            <a:r>
              <a:rPr lang="en-US" sz="3600" dirty="0"/>
              <a:t>July 2017, proposes warning label under Prop 65</a:t>
            </a:r>
            <a:br>
              <a:rPr lang="en-US" sz="3600" dirty="0"/>
            </a:br>
            <a:br>
              <a:rPr lang="en-US" sz="3600" dirty="0"/>
            </a:br>
            <a:endParaRPr lang="en-US" sz="3600" dirty="0"/>
          </a:p>
        </p:txBody>
      </p:sp>
      <p:pic>
        <p:nvPicPr>
          <p:cNvPr id="5" name="Content Placeholder 4">
            <a:extLst>
              <a:ext uri="{FF2B5EF4-FFF2-40B4-BE49-F238E27FC236}">
                <a16:creationId xmlns:a16="http://schemas.microsoft.com/office/drawing/2014/main" id="{4A40B921-BED1-414E-AD22-0C0A1C5C136E}"/>
              </a:ext>
            </a:extLst>
          </p:cNvPr>
          <p:cNvPicPr>
            <a:picLocks noGrp="1" noChangeAspect="1"/>
          </p:cNvPicPr>
          <p:nvPr>
            <p:ph idx="1"/>
          </p:nvPr>
        </p:nvPicPr>
        <p:blipFill rotWithShape="1">
          <a:blip r:embed="rId2"/>
          <a:srcRect l="5366" t="8239" r="34878" b="3586"/>
          <a:stretch/>
        </p:blipFill>
        <p:spPr>
          <a:xfrm>
            <a:off x="4319450" y="365126"/>
            <a:ext cx="4615543" cy="6555955"/>
          </a:xfrm>
        </p:spPr>
      </p:pic>
    </p:spTree>
    <p:extLst>
      <p:ext uri="{BB962C8B-B14F-4D97-AF65-F5344CB8AC3E}">
        <p14:creationId xmlns:p14="http://schemas.microsoft.com/office/powerpoint/2010/main" val="394709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9D08-B640-3A44-9261-549B9D8526D1}"/>
              </a:ext>
            </a:extLst>
          </p:cNvPr>
          <p:cNvSpPr>
            <a:spLocks noGrp="1"/>
          </p:cNvSpPr>
          <p:nvPr>
            <p:ph type="title"/>
          </p:nvPr>
        </p:nvSpPr>
        <p:spPr>
          <a:xfrm>
            <a:off x="476093" y="100631"/>
            <a:ext cx="8039257" cy="1325563"/>
          </a:xfrm>
        </p:spPr>
        <p:txBody>
          <a:bodyPr>
            <a:normAutofit/>
          </a:bodyPr>
          <a:lstStyle/>
          <a:p>
            <a:r>
              <a:rPr lang="en-US" sz="4200" dirty="0"/>
              <a:t>California Court blocks warning label</a:t>
            </a:r>
          </a:p>
        </p:txBody>
      </p:sp>
      <p:pic>
        <p:nvPicPr>
          <p:cNvPr id="5" name="Picture 4">
            <a:extLst>
              <a:ext uri="{FF2B5EF4-FFF2-40B4-BE49-F238E27FC236}">
                <a16:creationId xmlns:a16="http://schemas.microsoft.com/office/drawing/2014/main" id="{15634F33-5BE1-6244-A060-F94B5D6008EE}"/>
              </a:ext>
            </a:extLst>
          </p:cNvPr>
          <p:cNvPicPr>
            <a:picLocks noChangeAspect="1"/>
          </p:cNvPicPr>
          <p:nvPr/>
        </p:nvPicPr>
        <p:blipFill rotWithShape="1">
          <a:blip r:embed="rId2"/>
          <a:srcRect b="8213"/>
          <a:stretch/>
        </p:blipFill>
        <p:spPr>
          <a:xfrm>
            <a:off x="1332411" y="1276139"/>
            <a:ext cx="6497264" cy="4995315"/>
          </a:xfrm>
          <a:prstGeom prst="rect">
            <a:avLst/>
          </a:prstGeom>
        </p:spPr>
      </p:pic>
      <p:sp>
        <p:nvSpPr>
          <p:cNvPr id="6" name="TextBox 5">
            <a:extLst>
              <a:ext uri="{FF2B5EF4-FFF2-40B4-BE49-F238E27FC236}">
                <a16:creationId xmlns:a16="http://schemas.microsoft.com/office/drawing/2014/main" id="{EE38B3A3-718B-4446-8799-A339E7DF04E4}"/>
              </a:ext>
            </a:extLst>
          </p:cNvPr>
          <p:cNvSpPr txBox="1"/>
          <p:nvPr/>
        </p:nvSpPr>
        <p:spPr>
          <a:xfrm>
            <a:off x="1954408" y="6296533"/>
            <a:ext cx="6740866" cy="276999"/>
          </a:xfrm>
          <a:prstGeom prst="rect">
            <a:avLst/>
          </a:prstGeom>
          <a:noFill/>
        </p:spPr>
        <p:txBody>
          <a:bodyPr wrap="square" rtlCol="0">
            <a:spAutoFit/>
          </a:bodyPr>
          <a:lstStyle/>
          <a:p>
            <a:pPr algn="ctr"/>
            <a:r>
              <a:rPr lang="en-US" sz="1200" i="1" dirty="0"/>
              <a:t>http://</a:t>
            </a:r>
            <a:r>
              <a:rPr lang="en-US" sz="1200" i="1" dirty="0" err="1"/>
              <a:t>www.latimes.com</a:t>
            </a:r>
            <a:r>
              <a:rPr lang="en-US" sz="1200" i="1" dirty="0"/>
              <a:t>/business/la-fi-glyphosate-prop65-story.html</a:t>
            </a:r>
          </a:p>
        </p:txBody>
      </p:sp>
    </p:spTree>
    <p:extLst>
      <p:ext uri="{BB962C8B-B14F-4D97-AF65-F5344CB8AC3E}">
        <p14:creationId xmlns:p14="http://schemas.microsoft.com/office/powerpoint/2010/main" val="112286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2332-722D-2E42-A94B-984395A53996}"/>
              </a:ext>
            </a:extLst>
          </p:cNvPr>
          <p:cNvSpPr>
            <a:spLocks noGrp="1"/>
          </p:cNvSpPr>
          <p:nvPr>
            <p:ph type="title"/>
          </p:nvPr>
        </p:nvSpPr>
        <p:spPr/>
        <p:txBody>
          <a:bodyPr/>
          <a:lstStyle/>
          <a:p>
            <a:r>
              <a:rPr lang="en-US" dirty="0"/>
              <a:t>Judge William </a:t>
            </a:r>
            <a:r>
              <a:rPr lang="en-US" dirty="0" err="1"/>
              <a:t>Shubb</a:t>
            </a:r>
            <a:r>
              <a:rPr lang="en-US" dirty="0"/>
              <a:t> - ruling</a:t>
            </a:r>
          </a:p>
        </p:txBody>
      </p:sp>
      <p:sp>
        <p:nvSpPr>
          <p:cNvPr id="3" name="Content Placeholder 2">
            <a:extLst>
              <a:ext uri="{FF2B5EF4-FFF2-40B4-BE49-F238E27FC236}">
                <a16:creationId xmlns:a16="http://schemas.microsoft.com/office/drawing/2014/main" id="{FE367436-8F7D-1647-87CD-BD679F6E26BB}"/>
              </a:ext>
            </a:extLst>
          </p:cNvPr>
          <p:cNvSpPr>
            <a:spLocks noGrp="1"/>
          </p:cNvSpPr>
          <p:nvPr>
            <p:ph idx="1"/>
          </p:nvPr>
        </p:nvSpPr>
        <p:spPr/>
        <p:txBody>
          <a:bodyPr/>
          <a:lstStyle/>
          <a:p>
            <a:r>
              <a:rPr lang="en-US" dirty="0" err="1"/>
              <a:t>Shubb</a:t>
            </a:r>
            <a:r>
              <a:rPr lang="en-US" dirty="0"/>
              <a:t> said a cancer warning would be "misleading at best," given that "a reasonable consumer would not understand that a substance is 'known to cause cancer' where </a:t>
            </a:r>
            <a:r>
              <a:rPr lang="en-US" dirty="0">
                <a:solidFill>
                  <a:schemeClr val="accent6"/>
                </a:solidFill>
              </a:rPr>
              <a:t>only one health organization </a:t>
            </a:r>
            <a:r>
              <a:rPr lang="en-US" dirty="0"/>
              <a:t>had found that the substance in question causes cancer and </a:t>
            </a:r>
            <a:r>
              <a:rPr lang="en-US" dirty="0">
                <a:solidFill>
                  <a:schemeClr val="accent6"/>
                </a:solidFill>
              </a:rPr>
              <a:t>virtually all other government agencies and health organizations </a:t>
            </a:r>
            <a:r>
              <a:rPr lang="en-US" dirty="0"/>
              <a:t>that have reviewed studies on the chemical had</a:t>
            </a:r>
            <a:r>
              <a:rPr lang="en-US" dirty="0">
                <a:solidFill>
                  <a:schemeClr val="accent6"/>
                </a:solidFill>
              </a:rPr>
              <a:t> found there was no evidence that it caused cancer</a:t>
            </a:r>
            <a:r>
              <a:rPr lang="en-US" dirty="0"/>
              <a:t>."</a:t>
            </a:r>
          </a:p>
        </p:txBody>
      </p:sp>
      <p:sp>
        <p:nvSpPr>
          <p:cNvPr id="4" name="TextBox 3">
            <a:extLst>
              <a:ext uri="{FF2B5EF4-FFF2-40B4-BE49-F238E27FC236}">
                <a16:creationId xmlns:a16="http://schemas.microsoft.com/office/drawing/2014/main" id="{ECEB7FA2-BE60-8546-84FD-18C71230A48F}"/>
              </a:ext>
            </a:extLst>
          </p:cNvPr>
          <p:cNvSpPr txBox="1"/>
          <p:nvPr/>
        </p:nvSpPr>
        <p:spPr>
          <a:xfrm>
            <a:off x="906843" y="5493953"/>
            <a:ext cx="6740866" cy="276999"/>
          </a:xfrm>
          <a:prstGeom prst="rect">
            <a:avLst/>
          </a:prstGeom>
          <a:noFill/>
        </p:spPr>
        <p:txBody>
          <a:bodyPr wrap="square" rtlCol="0">
            <a:spAutoFit/>
          </a:bodyPr>
          <a:lstStyle/>
          <a:p>
            <a:r>
              <a:rPr lang="en-US" sz="1200" i="1" dirty="0">
                <a:hlinkClick r:id="rId2"/>
              </a:rPr>
              <a:t>http://www.latimes.com/business/la-fi-glyphosate-prop65-story.html</a:t>
            </a:r>
            <a:r>
              <a:rPr lang="en-US" sz="1200" i="1" dirty="0"/>
              <a:t>	</a:t>
            </a:r>
          </a:p>
        </p:txBody>
      </p:sp>
    </p:spTree>
    <p:extLst>
      <p:ext uri="{BB962C8B-B14F-4D97-AF65-F5344CB8AC3E}">
        <p14:creationId xmlns:p14="http://schemas.microsoft.com/office/powerpoint/2010/main" val="309803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7C7C-3418-6C4F-BA9B-34301CB5AA96}"/>
              </a:ext>
            </a:extLst>
          </p:cNvPr>
          <p:cNvSpPr>
            <a:spLocks noGrp="1"/>
          </p:cNvSpPr>
          <p:nvPr>
            <p:ph type="title"/>
          </p:nvPr>
        </p:nvSpPr>
        <p:spPr/>
        <p:txBody>
          <a:bodyPr/>
          <a:lstStyle/>
          <a:p>
            <a:r>
              <a:rPr lang="en-US" dirty="0"/>
              <a:t>Why was Monsanto sued for millions? </a:t>
            </a:r>
          </a:p>
        </p:txBody>
      </p:sp>
      <p:pic>
        <p:nvPicPr>
          <p:cNvPr id="5" name="Content Placeholder 4">
            <a:extLst>
              <a:ext uri="{FF2B5EF4-FFF2-40B4-BE49-F238E27FC236}">
                <a16:creationId xmlns:a16="http://schemas.microsoft.com/office/drawing/2014/main" id="{11E40520-6C17-1642-82AC-2B79D35D7A3F}"/>
              </a:ext>
            </a:extLst>
          </p:cNvPr>
          <p:cNvPicPr>
            <a:picLocks noGrp="1" noChangeAspect="1"/>
          </p:cNvPicPr>
          <p:nvPr>
            <p:ph idx="1"/>
          </p:nvPr>
        </p:nvPicPr>
        <p:blipFill rotWithShape="1">
          <a:blip r:embed="rId2"/>
          <a:srcRect l="6053" t="33236" r="31451" b="6019"/>
          <a:stretch/>
        </p:blipFill>
        <p:spPr>
          <a:xfrm>
            <a:off x="1957387" y="1665136"/>
            <a:ext cx="5715000" cy="4827738"/>
          </a:xfrm>
        </p:spPr>
      </p:pic>
      <p:sp>
        <p:nvSpPr>
          <p:cNvPr id="6" name="TextBox 5">
            <a:extLst>
              <a:ext uri="{FF2B5EF4-FFF2-40B4-BE49-F238E27FC236}">
                <a16:creationId xmlns:a16="http://schemas.microsoft.com/office/drawing/2014/main" id="{C2ED5C3D-B521-354D-9545-907602949E20}"/>
              </a:ext>
            </a:extLst>
          </p:cNvPr>
          <p:cNvSpPr txBox="1"/>
          <p:nvPr/>
        </p:nvSpPr>
        <p:spPr>
          <a:xfrm rot="16200000">
            <a:off x="6272208" y="3817471"/>
            <a:ext cx="4071936" cy="523220"/>
          </a:xfrm>
          <a:prstGeom prst="rect">
            <a:avLst/>
          </a:prstGeom>
          <a:noFill/>
        </p:spPr>
        <p:txBody>
          <a:bodyPr wrap="square" rtlCol="0">
            <a:spAutoFit/>
          </a:bodyPr>
          <a:lstStyle/>
          <a:p>
            <a:r>
              <a:rPr lang="en-US" sz="1400" dirty="0">
                <a:solidFill>
                  <a:schemeClr val="accent1"/>
                </a:solidFill>
              </a:rPr>
              <a:t>https://</a:t>
            </a:r>
            <a:r>
              <a:rPr lang="en-US" sz="1400" dirty="0" err="1">
                <a:solidFill>
                  <a:schemeClr val="accent1"/>
                </a:solidFill>
              </a:rPr>
              <a:t>www.theguardian.com</a:t>
            </a:r>
            <a:r>
              <a:rPr lang="en-US" sz="1400" dirty="0">
                <a:solidFill>
                  <a:schemeClr val="accent1"/>
                </a:solidFill>
              </a:rPr>
              <a:t>/business/2018/</a:t>
            </a:r>
            <a:r>
              <a:rPr lang="en-US" sz="1400" dirty="0" err="1">
                <a:solidFill>
                  <a:schemeClr val="accent1"/>
                </a:solidFill>
              </a:rPr>
              <a:t>aug</a:t>
            </a:r>
            <a:r>
              <a:rPr lang="en-US" sz="1400" dirty="0">
                <a:solidFill>
                  <a:schemeClr val="accent1"/>
                </a:solidFill>
              </a:rPr>
              <a:t>/10/</a:t>
            </a:r>
            <a:r>
              <a:rPr lang="en-US" sz="1400" dirty="0" err="1">
                <a:solidFill>
                  <a:schemeClr val="accent1"/>
                </a:solidFill>
              </a:rPr>
              <a:t>monsanto</a:t>
            </a:r>
            <a:r>
              <a:rPr lang="en-US" sz="1400" dirty="0">
                <a:solidFill>
                  <a:schemeClr val="accent1"/>
                </a:solidFill>
              </a:rPr>
              <a:t>-trial-cancer-</a:t>
            </a:r>
            <a:r>
              <a:rPr lang="en-US" sz="1400" dirty="0" err="1">
                <a:solidFill>
                  <a:schemeClr val="accent1"/>
                </a:solidFill>
              </a:rPr>
              <a:t>dewayne</a:t>
            </a:r>
            <a:r>
              <a:rPr lang="en-US" sz="1400" dirty="0">
                <a:solidFill>
                  <a:schemeClr val="accent1"/>
                </a:solidFill>
              </a:rPr>
              <a:t>-</a:t>
            </a:r>
            <a:r>
              <a:rPr lang="en-US" sz="1400" dirty="0" err="1">
                <a:solidFill>
                  <a:schemeClr val="accent1"/>
                </a:solidFill>
              </a:rPr>
              <a:t>johnson</a:t>
            </a:r>
            <a:r>
              <a:rPr lang="en-US" sz="1400" dirty="0">
                <a:solidFill>
                  <a:schemeClr val="accent1"/>
                </a:solidFill>
              </a:rPr>
              <a:t>-ruling</a:t>
            </a:r>
          </a:p>
        </p:txBody>
      </p:sp>
    </p:spTree>
    <p:extLst>
      <p:ext uri="{BB962C8B-B14F-4D97-AF65-F5344CB8AC3E}">
        <p14:creationId xmlns:p14="http://schemas.microsoft.com/office/powerpoint/2010/main" val="112097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glyphosate so common?</a:t>
            </a:r>
          </a:p>
        </p:txBody>
      </p:sp>
      <p:sp>
        <p:nvSpPr>
          <p:cNvPr id="3" name="Content Placeholder 2"/>
          <p:cNvSpPr>
            <a:spLocks noGrp="1"/>
          </p:cNvSpPr>
          <p:nvPr>
            <p:ph idx="1"/>
          </p:nvPr>
        </p:nvSpPr>
        <p:spPr/>
        <p:txBody>
          <a:bodyPr/>
          <a:lstStyle/>
          <a:p>
            <a:r>
              <a:rPr lang="en-US" dirty="0"/>
              <a:t>Its characteristics have made it VERY a useful tool</a:t>
            </a:r>
          </a:p>
          <a:p>
            <a:pPr lvl="1"/>
            <a:r>
              <a:rPr lang="en-US" dirty="0"/>
              <a:t>Non-selective</a:t>
            </a:r>
          </a:p>
          <a:p>
            <a:pPr lvl="1"/>
            <a:r>
              <a:rPr lang="en-US" dirty="0"/>
              <a:t>Non-volatile</a:t>
            </a:r>
          </a:p>
          <a:p>
            <a:pPr lvl="1"/>
            <a:r>
              <a:rPr lang="en-US" dirty="0"/>
              <a:t>No odor</a:t>
            </a:r>
          </a:p>
          <a:p>
            <a:pPr lvl="1"/>
            <a:r>
              <a:rPr lang="en-US" dirty="0"/>
              <a:t>Non-staining</a:t>
            </a:r>
          </a:p>
          <a:p>
            <a:pPr lvl="1"/>
            <a:r>
              <a:rPr lang="en-US" dirty="0"/>
              <a:t>No soil carryover</a:t>
            </a:r>
          </a:p>
          <a:p>
            <a:pPr lvl="1"/>
            <a:r>
              <a:rPr lang="en-US" dirty="0"/>
              <a:t>Highly effective</a:t>
            </a:r>
          </a:p>
          <a:p>
            <a:pPr lvl="1"/>
            <a:r>
              <a:rPr lang="en-US" dirty="0"/>
              <a:t>Inexpensive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6321" y="2428875"/>
            <a:ext cx="2769029" cy="3162300"/>
          </a:xfrm>
          <a:prstGeom prst="rect">
            <a:avLst/>
          </a:prstGeom>
        </p:spPr>
      </p:pic>
    </p:spTree>
    <p:extLst>
      <p:ext uri="{BB962C8B-B14F-4D97-AF65-F5344CB8AC3E}">
        <p14:creationId xmlns:p14="http://schemas.microsoft.com/office/powerpoint/2010/main" val="10210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34ED-30CC-364F-9901-7AA08D796DA9}"/>
              </a:ext>
            </a:extLst>
          </p:cNvPr>
          <p:cNvSpPr>
            <a:spLocks noGrp="1"/>
          </p:cNvSpPr>
          <p:nvPr>
            <p:ph type="title"/>
          </p:nvPr>
        </p:nvSpPr>
        <p:spPr/>
        <p:txBody>
          <a:bodyPr/>
          <a:lstStyle/>
          <a:p>
            <a:r>
              <a:rPr lang="en-US" dirty="0"/>
              <a:t>“Monsanto Papers”</a:t>
            </a:r>
          </a:p>
        </p:txBody>
      </p:sp>
      <p:sp>
        <p:nvSpPr>
          <p:cNvPr id="3" name="Content Placeholder 2">
            <a:extLst>
              <a:ext uri="{FF2B5EF4-FFF2-40B4-BE49-F238E27FC236}">
                <a16:creationId xmlns:a16="http://schemas.microsoft.com/office/drawing/2014/main" id="{E83BE68A-4C06-7A4F-A9AA-38934DFEABDB}"/>
              </a:ext>
            </a:extLst>
          </p:cNvPr>
          <p:cNvSpPr>
            <a:spLocks noGrp="1"/>
          </p:cNvSpPr>
          <p:nvPr>
            <p:ph idx="1"/>
          </p:nvPr>
        </p:nvSpPr>
        <p:spPr/>
        <p:txBody>
          <a:bodyPr/>
          <a:lstStyle/>
          <a:p>
            <a:r>
              <a:rPr lang="en-US" sz="3200" dirty="0"/>
              <a:t>According to court documents:</a:t>
            </a:r>
          </a:p>
          <a:p>
            <a:pPr lvl="1"/>
            <a:r>
              <a:rPr lang="en-US" sz="2800" dirty="0"/>
              <a:t>There was evidence of Monsanto employees “ghost writing” articles to minimize the cancer concerns</a:t>
            </a:r>
          </a:p>
        </p:txBody>
      </p:sp>
    </p:spTree>
    <p:extLst>
      <p:ext uri="{BB962C8B-B14F-4D97-AF65-F5344CB8AC3E}">
        <p14:creationId xmlns:p14="http://schemas.microsoft.com/office/powerpoint/2010/main" val="39657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4052-3B66-634B-A671-67A272407C8A}"/>
              </a:ext>
            </a:extLst>
          </p:cNvPr>
          <p:cNvSpPr>
            <a:spLocks noGrp="1"/>
          </p:cNvSpPr>
          <p:nvPr>
            <p:ph type="title"/>
          </p:nvPr>
        </p:nvSpPr>
        <p:spPr/>
        <p:txBody>
          <a:bodyPr>
            <a:normAutofit/>
          </a:bodyPr>
          <a:lstStyle/>
          <a:p>
            <a:r>
              <a:rPr lang="en-US" sz="3600" dirty="0"/>
              <a:t>EU and other agencies have thoroughly reviewed these documents </a:t>
            </a:r>
          </a:p>
        </p:txBody>
      </p:sp>
      <p:pic>
        <p:nvPicPr>
          <p:cNvPr id="5" name="Content Placeholder 4">
            <a:extLst>
              <a:ext uri="{FF2B5EF4-FFF2-40B4-BE49-F238E27FC236}">
                <a16:creationId xmlns:a16="http://schemas.microsoft.com/office/drawing/2014/main" id="{9BD68CA5-46E0-224E-96C8-329A0E5A0B4B}"/>
              </a:ext>
            </a:extLst>
          </p:cNvPr>
          <p:cNvPicPr>
            <a:picLocks noGrp="1" noChangeAspect="1"/>
          </p:cNvPicPr>
          <p:nvPr>
            <p:ph idx="1"/>
          </p:nvPr>
        </p:nvPicPr>
        <p:blipFill rotWithShape="1">
          <a:blip r:embed="rId2"/>
          <a:srcRect l="6987" t="9705" r="12883" b="5888"/>
          <a:stretch/>
        </p:blipFill>
        <p:spPr>
          <a:xfrm>
            <a:off x="1181100" y="1452791"/>
            <a:ext cx="6111240" cy="4925783"/>
          </a:xfrm>
        </p:spPr>
      </p:pic>
      <p:sp>
        <p:nvSpPr>
          <p:cNvPr id="6" name="TextBox 5">
            <a:extLst>
              <a:ext uri="{FF2B5EF4-FFF2-40B4-BE49-F238E27FC236}">
                <a16:creationId xmlns:a16="http://schemas.microsoft.com/office/drawing/2014/main" id="{55015141-3FCB-7C43-8000-7C9F9845DD63}"/>
              </a:ext>
            </a:extLst>
          </p:cNvPr>
          <p:cNvSpPr txBox="1"/>
          <p:nvPr/>
        </p:nvSpPr>
        <p:spPr>
          <a:xfrm>
            <a:off x="2628900" y="6499860"/>
            <a:ext cx="5402580" cy="261610"/>
          </a:xfrm>
          <a:prstGeom prst="rect">
            <a:avLst/>
          </a:prstGeom>
          <a:noFill/>
        </p:spPr>
        <p:txBody>
          <a:bodyPr wrap="square" rtlCol="0">
            <a:spAutoFit/>
          </a:bodyPr>
          <a:lstStyle/>
          <a:p>
            <a:r>
              <a:rPr lang="en-US" sz="1100" dirty="0">
                <a:hlinkClick r:id="rId3"/>
              </a:rPr>
              <a:t>http://www.efsa.europa.eu/sites/default/files/topic/20170608_glyphosate_statement.pdf</a:t>
            </a:r>
            <a:r>
              <a:rPr lang="en-US" sz="1100" dirty="0"/>
              <a:t> </a:t>
            </a:r>
          </a:p>
        </p:txBody>
      </p:sp>
    </p:spTree>
    <p:extLst>
      <p:ext uri="{BB962C8B-B14F-4D97-AF65-F5344CB8AC3E}">
        <p14:creationId xmlns:p14="http://schemas.microsoft.com/office/powerpoint/2010/main" val="380763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C46D-BEE5-E04D-85E5-CE50DEECF54F}"/>
              </a:ext>
            </a:extLst>
          </p:cNvPr>
          <p:cNvSpPr>
            <a:spLocks noGrp="1"/>
          </p:cNvSpPr>
          <p:nvPr>
            <p:ph type="title"/>
          </p:nvPr>
        </p:nvSpPr>
        <p:spPr/>
        <p:txBody>
          <a:bodyPr/>
          <a:lstStyle/>
          <a:p>
            <a:r>
              <a:rPr lang="en-US" dirty="0"/>
              <a:t>Ghost Writing Concerns</a:t>
            </a:r>
          </a:p>
        </p:txBody>
      </p:sp>
      <p:sp>
        <p:nvSpPr>
          <p:cNvPr id="3" name="Content Placeholder 2">
            <a:extLst>
              <a:ext uri="{FF2B5EF4-FFF2-40B4-BE49-F238E27FC236}">
                <a16:creationId xmlns:a16="http://schemas.microsoft.com/office/drawing/2014/main" id="{2199057F-9154-9245-A42E-2B1B055C7F96}"/>
              </a:ext>
            </a:extLst>
          </p:cNvPr>
          <p:cNvSpPr>
            <a:spLocks noGrp="1"/>
          </p:cNvSpPr>
          <p:nvPr>
            <p:ph idx="1"/>
          </p:nvPr>
        </p:nvSpPr>
        <p:spPr/>
        <p:txBody>
          <a:bodyPr>
            <a:normAutofit fontScale="92500" lnSpcReduction="10000"/>
          </a:bodyPr>
          <a:lstStyle/>
          <a:p>
            <a:pPr marL="0" indent="0">
              <a:buNone/>
            </a:pPr>
            <a:r>
              <a:rPr lang="en-US" dirty="0"/>
              <a:t>“</a:t>
            </a:r>
            <a:r>
              <a:rPr lang="en-US" i="1" dirty="0"/>
              <a:t>Following this investigation, EFSA can confirm that even if the allegations regarding ghostwriting proved to be true, there would be no impact on the overall assessment as presented in the EFSA Conclusion on glyphosate. </a:t>
            </a:r>
          </a:p>
          <a:p>
            <a:pPr marL="0" indent="0">
              <a:buNone/>
            </a:pPr>
            <a:r>
              <a:rPr lang="en-US" i="1" dirty="0"/>
              <a:t>...[If] these two review papers might have been ghostwritten by Monsanto, their provenance was evident from the Declarations of Interest and Acknowledgements in the papers themselves. </a:t>
            </a:r>
          </a:p>
          <a:p>
            <a:pPr marL="0" indent="0">
              <a:buNone/>
            </a:pPr>
            <a:r>
              <a:rPr lang="en-US" i="1" dirty="0"/>
              <a:t>The review papers in question represented only two of approximately 700 scientific references in the area of mammalian toxicology considered by EFSA in the glyphosate assessment</a:t>
            </a:r>
            <a:r>
              <a:rPr lang="en-US" dirty="0"/>
              <a:t>.”</a:t>
            </a:r>
          </a:p>
          <a:p>
            <a:endParaRPr lang="en-US" dirty="0"/>
          </a:p>
        </p:txBody>
      </p:sp>
      <p:sp>
        <p:nvSpPr>
          <p:cNvPr id="4" name="TextBox 3">
            <a:extLst>
              <a:ext uri="{FF2B5EF4-FFF2-40B4-BE49-F238E27FC236}">
                <a16:creationId xmlns:a16="http://schemas.microsoft.com/office/drawing/2014/main" id="{C0170400-0F3B-3641-A9F5-078B4472DDC7}"/>
              </a:ext>
            </a:extLst>
          </p:cNvPr>
          <p:cNvSpPr txBox="1"/>
          <p:nvPr/>
        </p:nvSpPr>
        <p:spPr>
          <a:xfrm>
            <a:off x="2628900" y="6499860"/>
            <a:ext cx="5402580" cy="261610"/>
          </a:xfrm>
          <a:prstGeom prst="rect">
            <a:avLst/>
          </a:prstGeom>
          <a:noFill/>
        </p:spPr>
        <p:txBody>
          <a:bodyPr wrap="square" rtlCol="0">
            <a:spAutoFit/>
          </a:bodyPr>
          <a:lstStyle/>
          <a:p>
            <a:r>
              <a:rPr lang="en-US" sz="1100" dirty="0">
                <a:hlinkClick r:id="rId2"/>
              </a:rPr>
              <a:t>http://www.efsa.europa.eu/sites/default/files/topic/20170608_glyphosate_statement.pdf</a:t>
            </a:r>
            <a:r>
              <a:rPr lang="en-US" sz="1100" dirty="0"/>
              <a:t> </a:t>
            </a:r>
          </a:p>
        </p:txBody>
      </p:sp>
    </p:spTree>
    <p:extLst>
      <p:ext uri="{BB962C8B-B14F-4D97-AF65-F5344CB8AC3E}">
        <p14:creationId xmlns:p14="http://schemas.microsoft.com/office/powerpoint/2010/main" val="25399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1A89-9D61-4617-8C9C-1BC663891EB1}"/>
              </a:ext>
            </a:extLst>
          </p:cNvPr>
          <p:cNvSpPr>
            <a:spLocks noGrp="1"/>
          </p:cNvSpPr>
          <p:nvPr>
            <p:ph type="title"/>
          </p:nvPr>
        </p:nvSpPr>
        <p:spPr>
          <a:xfrm>
            <a:off x="628650" y="63289"/>
            <a:ext cx="7886700" cy="1325563"/>
          </a:xfrm>
        </p:spPr>
        <p:txBody>
          <a:bodyPr/>
          <a:lstStyle/>
          <a:p>
            <a:br>
              <a:rPr lang="en-US" dirty="0"/>
            </a:br>
            <a:r>
              <a:rPr lang="en-US" dirty="0"/>
              <a:t>Some things to </a:t>
            </a:r>
            <a:r>
              <a:rPr lang="en-US" u="sng" dirty="0"/>
              <a:t>look out </a:t>
            </a:r>
            <a:r>
              <a:rPr lang="en-US" dirty="0"/>
              <a:t>for…</a:t>
            </a:r>
          </a:p>
        </p:txBody>
      </p:sp>
      <p:sp>
        <p:nvSpPr>
          <p:cNvPr id="3" name="Content Placeholder 2">
            <a:extLst>
              <a:ext uri="{FF2B5EF4-FFF2-40B4-BE49-F238E27FC236}">
                <a16:creationId xmlns:a16="http://schemas.microsoft.com/office/drawing/2014/main" id="{7B213D3C-9570-4481-AE53-12789F8C2617}"/>
              </a:ext>
            </a:extLst>
          </p:cNvPr>
          <p:cNvSpPr>
            <a:spLocks noGrp="1"/>
          </p:cNvSpPr>
          <p:nvPr>
            <p:ph idx="1"/>
          </p:nvPr>
        </p:nvSpPr>
        <p:spPr>
          <a:xfrm>
            <a:off x="628650" y="1660123"/>
            <a:ext cx="7886700" cy="4232751"/>
          </a:xfrm>
        </p:spPr>
        <p:txBody>
          <a:bodyPr/>
          <a:lstStyle/>
          <a:p>
            <a:r>
              <a:rPr lang="en-US" dirty="0"/>
              <a:t>Catchy headlines</a:t>
            </a:r>
          </a:p>
          <a:p>
            <a:r>
              <a:rPr lang="en-US" dirty="0"/>
              <a:t>Shock value</a:t>
            </a:r>
          </a:p>
          <a:p>
            <a:r>
              <a:rPr lang="en-US" dirty="0"/>
              <a:t>Absolutes (</a:t>
            </a:r>
            <a:r>
              <a:rPr lang="en-US" i="1" dirty="0"/>
              <a:t>this study definitively proves…</a:t>
            </a:r>
            <a:r>
              <a:rPr lang="en-US" dirty="0"/>
              <a:t>)</a:t>
            </a:r>
          </a:p>
          <a:p>
            <a:r>
              <a:rPr lang="en-US" dirty="0"/>
              <a:t>Sales pitches</a:t>
            </a:r>
          </a:p>
          <a:p>
            <a:r>
              <a:rPr lang="en-US" dirty="0"/>
              <a:t>Fear-mongering</a:t>
            </a:r>
          </a:p>
          <a:p>
            <a:r>
              <a:rPr lang="en-US" dirty="0"/>
              <a:t>Character assassination</a:t>
            </a:r>
          </a:p>
          <a:p>
            <a:endParaRPr lang="en-US" dirty="0"/>
          </a:p>
          <a:p>
            <a:endParaRPr lang="en-US" dirty="0"/>
          </a:p>
        </p:txBody>
      </p:sp>
    </p:spTree>
    <p:extLst>
      <p:ext uri="{BB962C8B-B14F-4D97-AF65-F5344CB8AC3E}">
        <p14:creationId xmlns:p14="http://schemas.microsoft.com/office/powerpoint/2010/main" val="401986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7FFDA6-674D-4ABD-873E-A8A5FDD3D430}"/>
              </a:ext>
            </a:extLst>
          </p:cNvPr>
          <p:cNvPicPr>
            <a:picLocks noChangeAspect="1"/>
          </p:cNvPicPr>
          <p:nvPr/>
        </p:nvPicPr>
        <p:blipFill>
          <a:blip r:embed="rId3"/>
          <a:stretch>
            <a:fillRect/>
          </a:stretch>
        </p:blipFill>
        <p:spPr>
          <a:xfrm>
            <a:off x="0" y="259287"/>
            <a:ext cx="9144000" cy="6339426"/>
          </a:xfrm>
          <a:prstGeom prst="rect">
            <a:avLst/>
          </a:prstGeom>
        </p:spPr>
      </p:pic>
    </p:spTree>
    <p:extLst>
      <p:ext uri="{BB962C8B-B14F-4D97-AF65-F5344CB8AC3E}">
        <p14:creationId xmlns:p14="http://schemas.microsoft.com/office/powerpoint/2010/main" val="405585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1A89-9D61-4617-8C9C-1BC663891EB1}"/>
              </a:ext>
            </a:extLst>
          </p:cNvPr>
          <p:cNvSpPr>
            <a:spLocks noGrp="1"/>
          </p:cNvSpPr>
          <p:nvPr>
            <p:ph type="title"/>
          </p:nvPr>
        </p:nvSpPr>
        <p:spPr>
          <a:xfrm>
            <a:off x="628650" y="-87634"/>
            <a:ext cx="7886700" cy="1325563"/>
          </a:xfrm>
        </p:spPr>
        <p:txBody>
          <a:bodyPr/>
          <a:lstStyle/>
          <a:p>
            <a:br>
              <a:rPr lang="en-US" dirty="0"/>
            </a:br>
            <a:r>
              <a:rPr lang="en-US" dirty="0"/>
              <a:t>Some things to </a:t>
            </a:r>
            <a:r>
              <a:rPr lang="en-US" u="sng" dirty="0"/>
              <a:t>look</a:t>
            </a:r>
            <a:r>
              <a:rPr lang="en-US" dirty="0"/>
              <a:t> for…</a:t>
            </a:r>
          </a:p>
        </p:txBody>
      </p:sp>
      <p:sp>
        <p:nvSpPr>
          <p:cNvPr id="3" name="Content Placeholder 2">
            <a:extLst>
              <a:ext uri="{FF2B5EF4-FFF2-40B4-BE49-F238E27FC236}">
                <a16:creationId xmlns:a16="http://schemas.microsoft.com/office/drawing/2014/main" id="{7B213D3C-9570-4481-AE53-12789F8C2617}"/>
              </a:ext>
            </a:extLst>
          </p:cNvPr>
          <p:cNvSpPr>
            <a:spLocks noGrp="1"/>
          </p:cNvSpPr>
          <p:nvPr>
            <p:ph idx="1"/>
          </p:nvPr>
        </p:nvSpPr>
        <p:spPr>
          <a:xfrm>
            <a:off x="628650" y="1660123"/>
            <a:ext cx="7886700" cy="4232751"/>
          </a:xfrm>
        </p:spPr>
        <p:txBody>
          <a:bodyPr/>
          <a:lstStyle/>
          <a:p>
            <a:r>
              <a:rPr lang="en-US" dirty="0"/>
              <a:t>Addressing study results in relation to the body of scientific literature on the issue</a:t>
            </a:r>
          </a:p>
          <a:p>
            <a:r>
              <a:rPr lang="en-US" dirty="0"/>
              <a:t>Cautious interpretation of results</a:t>
            </a:r>
          </a:p>
          <a:p>
            <a:r>
              <a:rPr lang="en-US" dirty="0"/>
              <a:t>Admission of study limitations</a:t>
            </a:r>
          </a:p>
          <a:p>
            <a:r>
              <a:rPr lang="en-US" dirty="0"/>
              <a:t>Follow-up peer review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9714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B5D3-C40A-C04B-A05B-7B240E6F2942}"/>
              </a:ext>
            </a:extLst>
          </p:cNvPr>
          <p:cNvSpPr>
            <a:spLocks noGrp="1"/>
          </p:cNvSpPr>
          <p:nvPr>
            <p:ph type="title"/>
          </p:nvPr>
        </p:nvSpPr>
        <p:spPr/>
        <p:txBody>
          <a:bodyPr/>
          <a:lstStyle/>
          <a:p>
            <a:r>
              <a:rPr lang="en-US" dirty="0"/>
              <a:t>University of Florida position</a:t>
            </a:r>
          </a:p>
        </p:txBody>
      </p:sp>
      <p:sp>
        <p:nvSpPr>
          <p:cNvPr id="3" name="Content Placeholder 2">
            <a:extLst>
              <a:ext uri="{FF2B5EF4-FFF2-40B4-BE49-F238E27FC236}">
                <a16:creationId xmlns:a16="http://schemas.microsoft.com/office/drawing/2014/main" id="{B3B18EE2-CA32-0944-B188-C3E7980A1B5E}"/>
              </a:ext>
            </a:extLst>
          </p:cNvPr>
          <p:cNvSpPr>
            <a:spLocks noGrp="1"/>
          </p:cNvSpPr>
          <p:nvPr>
            <p:ph idx="1"/>
          </p:nvPr>
        </p:nvSpPr>
        <p:spPr/>
        <p:txBody>
          <a:bodyPr/>
          <a:lstStyle/>
          <a:p>
            <a:pPr marL="0" indent="0">
              <a:buNone/>
            </a:pPr>
            <a:r>
              <a:rPr lang="en-US" i="1" dirty="0"/>
              <a:t>“UF/IFAS is committed to safety and supports integrated pest management as the first line of defense against weeds and other pests, including the use of glyphosate and other pesticides.”</a:t>
            </a:r>
          </a:p>
          <a:p>
            <a:pPr marL="0" indent="0">
              <a:buNone/>
            </a:pPr>
            <a:endParaRPr lang="en-US" i="1" dirty="0"/>
          </a:p>
          <a:p>
            <a:r>
              <a:rPr lang="en-US" dirty="0"/>
              <a:t>Integrated Pest Management means using all reasonable options in concert to control pests</a:t>
            </a:r>
          </a:p>
          <a:p>
            <a:pPr marL="0" indent="0">
              <a:buNone/>
            </a:pPr>
            <a:endParaRPr lang="en-US" i="1" dirty="0"/>
          </a:p>
        </p:txBody>
      </p:sp>
      <p:sp>
        <p:nvSpPr>
          <p:cNvPr id="4" name="TextBox 3">
            <a:extLst>
              <a:ext uri="{FF2B5EF4-FFF2-40B4-BE49-F238E27FC236}">
                <a16:creationId xmlns:a16="http://schemas.microsoft.com/office/drawing/2014/main" id="{0FB7008A-F34B-9749-A6AB-E508DE9ACE91}"/>
              </a:ext>
            </a:extLst>
          </p:cNvPr>
          <p:cNvSpPr txBox="1"/>
          <p:nvPr/>
        </p:nvSpPr>
        <p:spPr>
          <a:xfrm>
            <a:off x="793691" y="5057109"/>
            <a:ext cx="8155000" cy="707886"/>
          </a:xfrm>
          <a:prstGeom prst="rect">
            <a:avLst/>
          </a:prstGeom>
          <a:noFill/>
        </p:spPr>
        <p:txBody>
          <a:bodyPr wrap="square" rtlCol="0">
            <a:spAutoFit/>
          </a:bodyPr>
          <a:lstStyle/>
          <a:p>
            <a:r>
              <a:rPr lang="en-US" sz="2000" dirty="0">
                <a:hlinkClick r:id="rId2"/>
              </a:rPr>
              <a:t>https://pested.ifas.ufl.edu/wp-content/uploads/2018/09/ICS_GlyphosateFactSheet03-9-17-18.pdf</a:t>
            </a:r>
            <a:r>
              <a:rPr lang="en-US" sz="2000" dirty="0"/>
              <a:t> </a:t>
            </a:r>
          </a:p>
        </p:txBody>
      </p:sp>
    </p:spTree>
    <p:extLst>
      <p:ext uri="{BB962C8B-B14F-4D97-AF65-F5344CB8AC3E}">
        <p14:creationId xmlns:p14="http://schemas.microsoft.com/office/powerpoint/2010/main" val="33866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ADA4-3047-C944-931C-1FB7063405B0}"/>
              </a:ext>
            </a:extLst>
          </p:cNvPr>
          <p:cNvSpPr>
            <a:spLocks noGrp="1"/>
          </p:cNvSpPr>
          <p:nvPr>
            <p:ph type="title"/>
          </p:nvPr>
        </p:nvSpPr>
        <p:spPr/>
        <p:txBody>
          <a:bodyPr/>
          <a:lstStyle/>
          <a:p>
            <a:r>
              <a:rPr lang="en-US" dirty="0"/>
              <a:t>Options if you choose not to use glyphosate in FL</a:t>
            </a:r>
          </a:p>
        </p:txBody>
      </p:sp>
      <p:sp>
        <p:nvSpPr>
          <p:cNvPr id="3" name="Content Placeholder 2">
            <a:extLst>
              <a:ext uri="{FF2B5EF4-FFF2-40B4-BE49-F238E27FC236}">
                <a16:creationId xmlns:a16="http://schemas.microsoft.com/office/drawing/2014/main" id="{AE25B2FB-0B85-E246-9B46-73D36A13EE45}"/>
              </a:ext>
            </a:extLst>
          </p:cNvPr>
          <p:cNvSpPr>
            <a:spLocks noGrp="1"/>
          </p:cNvSpPr>
          <p:nvPr>
            <p:ph idx="1"/>
          </p:nvPr>
        </p:nvSpPr>
        <p:spPr/>
        <p:txBody>
          <a:bodyPr>
            <a:normAutofit lnSpcReduction="10000"/>
          </a:bodyPr>
          <a:lstStyle/>
          <a:p>
            <a:r>
              <a:rPr lang="en-US" dirty="0"/>
              <a:t>Glyphosate - $15-26/gal; </a:t>
            </a:r>
          </a:p>
          <a:p>
            <a:pPr lvl="1"/>
            <a:r>
              <a:rPr lang="en-US" dirty="0"/>
              <a:t>No odor, no soil activity, controls grasses and </a:t>
            </a:r>
            <a:r>
              <a:rPr lang="en-US" dirty="0" err="1"/>
              <a:t>forbes</a:t>
            </a:r>
            <a:r>
              <a:rPr lang="en-US" dirty="0"/>
              <a:t>, upland or aquatic sites, no irrigation restrictions.  </a:t>
            </a:r>
          </a:p>
          <a:p>
            <a:r>
              <a:rPr lang="en-US" dirty="0"/>
              <a:t>Imazapyr - $18/gal</a:t>
            </a:r>
          </a:p>
          <a:p>
            <a:pPr lvl="1"/>
            <a:r>
              <a:rPr lang="en-US" dirty="0"/>
              <a:t>No odor, controls grasses and forbs, significant soil activity. Upland and aquatic sites. </a:t>
            </a:r>
          </a:p>
          <a:p>
            <a:pPr lvl="1"/>
            <a:r>
              <a:rPr lang="en-US" dirty="0"/>
              <a:t>Can’t be used near desirable trees, 120d irrigation restriction</a:t>
            </a:r>
          </a:p>
          <a:p>
            <a:r>
              <a:rPr lang="en-US" dirty="0" err="1"/>
              <a:t>Tigr</a:t>
            </a:r>
            <a:r>
              <a:rPr lang="en-US" dirty="0"/>
              <a:t> – $320/gal</a:t>
            </a:r>
          </a:p>
          <a:p>
            <a:pPr lvl="1"/>
            <a:r>
              <a:rPr lang="en-US" dirty="0"/>
              <a:t>Distinct odor, grasses only, no soil activity</a:t>
            </a:r>
          </a:p>
          <a:p>
            <a:pPr lvl="1"/>
            <a:r>
              <a:rPr lang="en-US" dirty="0"/>
              <a:t>Upland or aquatic, 30d irrigation restriction</a:t>
            </a:r>
          </a:p>
        </p:txBody>
      </p:sp>
    </p:spTree>
    <p:extLst>
      <p:ext uri="{BB962C8B-B14F-4D97-AF65-F5344CB8AC3E}">
        <p14:creationId xmlns:p14="http://schemas.microsoft.com/office/powerpoint/2010/main" val="4174429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ADA4-3047-C944-931C-1FB7063405B0}"/>
              </a:ext>
            </a:extLst>
          </p:cNvPr>
          <p:cNvSpPr>
            <a:spLocks noGrp="1"/>
          </p:cNvSpPr>
          <p:nvPr>
            <p:ph type="title"/>
          </p:nvPr>
        </p:nvSpPr>
        <p:spPr/>
        <p:txBody>
          <a:bodyPr/>
          <a:lstStyle/>
          <a:p>
            <a:r>
              <a:rPr lang="en-US" dirty="0"/>
              <a:t>Options if you choose not to use glyphosate</a:t>
            </a:r>
          </a:p>
        </p:txBody>
      </p:sp>
      <p:sp>
        <p:nvSpPr>
          <p:cNvPr id="3" name="Content Placeholder 2">
            <a:extLst>
              <a:ext uri="{FF2B5EF4-FFF2-40B4-BE49-F238E27FC236}">
                <a16:creationId xmlns:a16="http://schemas.microsoft.com/office/drawing/2014/main" id="{AE25B2FB-0B85-E246-9B46-73D36A13EE45}"/>
              </a:ext>
            </a:extLst>
          </p:cNvPr>
          <p:cNvSpPr>
            <a:spLocks noGrp="1"/>
          </p:cNvSpPr>
          <p:nvPr>
            <p:ph idx="1"/>
          </p:nvPr>
        </p:nvSpPr>
        <p:spPr/>
        <p:txBody>
          <a:bodyPr>
            <a:normAutofit/>
          </a:bodyPr>
          <a:lstStyle/>
          <a:p>
            <a:r>
              <a:rPr lang="en-US" dirty="0"/>
              <a:t>Triclopyr – $30-40/gal</a:t>
            </a:r>
          </a:p>
          <a:p>
            <a:pPr lvl="1"/>
            <a:r>
              <a:rPr lang="en-US" dirty="0"/>
              <a:t>4 different formulations: some for aquatic, some upland</a:t>
            </a:r>
          </a:p>
          <a:p>
            <a:pPr lvl="1"/>
            <a:r>
              <a:rPr lang="en-US" dirty="0"/>
              <a:t>Forbes only no grass; some formulations smell, some are volatile. Irrigation restriction – 120d </a:t>
            </a:r>
          </a:p>
        </p:txBody>
      </p:sp>
    </p:spTree>
    <p:extLst>
      <p:ext uri="{BB962C8B-B14F-4D97-AF65-F5344CB8AC3E}">
        <p14:creationId xmlns:p14="http://schemas.microsoft.com/office/powerpoint/2010/main" val="4162723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56F2-61C1-48C1-8DC0-0C147C9ECFC3}"/>
              </a:ext>
            </a:extLst>
          </p:cNvPr>
          <p:cNvSpPr>
            <a:spLocks noGrp="1"/>
          </p:cNvSpPr>
          <p:nvPr>
            <p:ph type="title"/>
          </p:nvPr>
        </p:nvSpPr>
        <p:spPr/>
        <p:txBody>
          <a:bodyPr/>
          <a:lstStyle/>
          <a:p>
            <a:r>
              <a:rPr lang="en-US" dirty="0"/>
              <a:t>A new twist…</a:t>
            </a:r>
          </a:p>
        </p:txBody>
      </p:sp>
      <p:sp>
        <p:nvSpPr>
          <p:cNvPr id="3" name="Content Placeholder 2">
            <a:extLst>
              <a:ext uri="{FF2B5EF4-FFF2-40B4-BE49-F238E27FC236}">
                <a16:creationId xmlns:a16="http://schemas.microsoft.com/office/drawing/2014/main" id="{8391AC25-3449-40D4-8252-7E91DADD20B6}"/>
              </a:ext>
            </a:extLst>
          </p:cNvPr>
          <p:cNvSpPr>
            <a:spLocks noGrp="1"/>
          </p:cNvSpPr>
          <p:nvPr>
            <p:ph idx="1"/>
          </p:nvPr>
        </p:nvSpPr>
        <p:spPr/>
        <p:txBody>
          <a:bodyPr/>
          <a:lstStyle/>
          <a:p>
            <a:endParaRPr lang="en-US" dirty="0"/>
          </a:p>
          <a:p>
            <a:endParaRPr lang="en-US" dirty="0"/>
          </a:p>
          <a:p>
            <a:pPr marL="0" indent="0">
              <a:buNone/>
            </a:pPr>
            <a:r>
              <a:rPr lang="en-US" dirty="0"/>
              <a:t>Insurance may become</a:t>
            </a:r>
          </a:p>
          <a:p>
            <a:pPr marL="0" indent="0">
              <a:buNone/>
            </a:pPr>
            <a:r>
              <a:rPr lang="en-US" dirty="0"/>
              <a:t>a bigger issue than </a:t>
            </a:r>
          </a:p>
          <a:p>
            <a:pPr marL="0" indent="0">
              <a:buNone/>
            </a:pPr>
            <a:r>
              <a:rPr lang="en-US" dirty="0"/>
              <a:t>the current lawsuits </a:t>
            </a:r>
          </a:p>
        </p:txBody>
      </p:sp>
      <p:pic>
        <p:nvPicPr>
          <p:cNvPr id="4" name="Picture 3">
            <a:extLst>
              <a:ext uri="{FF2B5EF4-FFF2-40B4-BE49-F238E27FC236}">
                <a16:creationId xmlns:a16="http://schemas.microsoft.com/office/drawing/2014/main" id="{DACB4A27-F0FC-4420-A10C-74C6DEAE6822}"/>
              </a:ext>
            </a:extLst>
          </p:cNvPr>
          <p:cNvPicPr>
            <a:picLocks noChangeAspect="1"/>
          </p:cNvPicPr>
          <p:nvPr/>
        </p:nvPicPr>
        <p:blipFill>
          <a:blip r:embed="rId2"/>
          <a:stretch>
            <a:fillRect/>
          </a:stretch>
        </p:blipFill>
        <p:spPr>
          <a:xfrm>
            <a:off x="4126550" y="0"/>
            <a:ext cx="4740088" cy="6858000"/>
          </a:xfrm>
          <a:prstGeom prst="rect">
            <a:avLst/>
          </a:prstGeom>
        </p:spPr>
      </p:pic>
      <p:sp>
        <p:nvSpPr>
          <p:cNvPr id="5" name="Rectangle 4">
            <a:extLst>
              <a:ext uri="{FF2B5EF4-FFF2-40B4-BE49-F238E27FC236}">
                <a16:creationId xmlns:a16="http://schemas.microsoft.com/office/drawing/2014/main" id="{E8BCD9C0-8FC2-41C6-AB17-589332AB7F75}"/>
              </a:ext>
            </a:extLst>
          </p:cNvPr>
          <p:cNvSpPr/>
          <p:nvPr/>
        </p:nvSpPr>
        <p:spPr>
          <a:xfrm>
            <a:off x="4319451" y="3309257"/>
            <a:ext cx="4415246" cy="1532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E42C0D-106F-43D0-B833-96C919753C55}"/>
              </a:ext>
            </a:extLst>
          </p:cNvPr>
          <p:cNvPicPr>
            <a:picLocks noChangeAspect="1"/>
          </p:cNvPicPr>
          <p:nvPr/>
        </p:nvPicPr>
        <p:blipFill>
          <a:blip r:embed="rId3"/>
          <a:stretch>
            <a:fillRect/>
          </a:stretch>
        </p:blipFill>
        <p:spPr>
          <a:xfrm>
            <a:off x="409303" y="1564483"/>
            <a:ext cx="3714750" cy="933450"/>
          </a:xfrm>
          <a:prstGeom prst="rect">
            <a:avLst/>
          </a:prstGeom>
        </p:spPr>
      </p:pic>
    </p:spTree>
    <p:extLst>
      <p:ext uri="{BB962C8B-B14F-4D97-AF65-F5344CB8AC3E}">
        <p14:creationId xmlns:p14="http://schemas.microsoft.com/office/powerpoint/2010/main" val="40135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00" y="254708"/>
            <a:ext cx="8001000" cy="4000500"/>
          </a:xfrm>
          <a:prstGeom prst="rect">
            <a:avLst/>
          </a:prstGeom>
        </p:spPr>
      </p:pic>
      <p:sp>
        <p:nvSpPr>
          <p:cNvPr id="5" name="TextBox 4"/>
          <p:cNvSpPr txBox="1"/>
          <p:nvPr/>
        </p:nvSpPr>
        <p:spPr>
          <a:xfrm>
            <a:off x="5392882" y="4420308"/>
            <a:ext cx="3122468" cy="507831"/>
          </a:xfrm>
          <a:prstGeom prst="rect">
            <a:avLst/>
          </a:prstGeom>
          <a:noFill/>
        </p:spPr>
        <p:txBody>
          <a:bodyPr wrap="square" rtlCol="0">
            <a:spAutoFit/>
          </a:bodyPr>
          <a:lstStyle/>
          <a:p>
            <a:r>
              <a:rPr lang="en-US" sz="1350" dirty="0"/>
              <a:t>Benbrook </a:t>
            </a:r>
            <a:r>
              <a:rPr lang="en-US" sz="1350" i="1" dirty="0"/>
              <a:t>Environ </a:t>
            </a:r>
            <a:r>
              <a:rPr lang="en-US" sz="1350" i="1" dirty="0" err="1"/>
              <a:t>Sci</a:t>
            </a:r>
            <a:r>
              <a:rPr lang="en-US" sz="1350" i="1" dirty="0"/>
              <a:t> </a:t>
            </a:r>
            <a:r>
              <a:rPr lang="en-US" sz="1350" i="1" dirty="0" err="1"/>
              <a:t>Eur</a:t>
            </a:r>
            <a:r>
              <a:rPr lang="en-US" sz="1350" i="1" dirty="0"/>
              <a:t> (2016) 28:3 </a:t>
            </a:r>
            <a:endParaRPr lang="en-US" sz="1350" dirty="0"/>
          </a:p>
          <a:p>
            <a:endParaRPr lang="en-US" sz="1350" dirty="0"/>
          </a:p>
        </p:txBody>
      </p:sp>
      <p:sp>
        <p:nvSpPr>
          <p:cNvPr id="2" name="TextBox 1">
            <a:extLst>
              <a:ext uri="{FF2B5EF4-FFF2-40B4-BE49-F238E27FC236}">
                <a16:creationId xmlns:a16="http://schemas.microsoft.com/office/drawing/2014/main" id="{F0CCDEFD-5265-41D5-B410-09A2D2A7C566}"/>
              </a:ext>
            </a:extLst>
          </p:cNvPr>
          <p:cNvSpPr txBox="1"/>
          <p:nvPr/>
        </p:nvSpPr>
        <p:spPr>
          <a:xfrm>
            <a:off x="711195" y="4724937"/>
            <a:ext cx="7620002" cy="954107"/>
          </a:xfrm>
          <a:prstGeom prst="rect">
            <a:avLst/>
          </a:prstGeom>
          <a:noFill/>
        </p:spPr>
        <p:txBody>
          <a:bodyPr wrap="square" rtlCol="0">
            <a:spAutoFit/>
          </a:bodyPr>
          <a:lstStyle/>
          <a:p>
            <a:r>
              <a:rPr lang="en-US" sz="2800" dirty="0"/>
              <a:t>Question: Should we question and study the use of this much glyphosate?</a:t>
            </a:r>
          </a:p>
        </p:txBody>
      </p:sp>
      <p:sp>
        <p:nvSpPr>
          <p:cNvPr id="8" name="TextBox 7">
            <a:extLst>
              <a:ext uri="{FF2B5EF4-FFF2-40B4-BE49-F238E27FC236}">
                <a16:creationId xmlns:a16="http://schemas.microsoft.com/office/drawing/2014/main" id="{BCBCE211-EF59-45F7-BCED-DAD88422B304}"/>
              </a:ext>
            </a:extLst>
          </p:cNvPr>
          <p:cNvSpPr txBox="1"/>
          <p:nvPr/>
        </p:nvSpPr>
        <p:spPr>
          <a:xfrm>
            <a:off x="3222972" y="5927207"/>
            <a:ext cx="7620002" cy="523220"/>
          </a:xfrm>
          <a:prstGeom prst="rect">
            <a:avLst/>
          </a:prstGeom>
          <a:noFill/>
        </p:spPr>
        <p:txBody>
          <a:bodyPr wrap="square" rtlCol="0">
            <a:spAutoFit/>
          </a:bodyPr>
          <a:lstStyle/>
          <a:p>
            <a:r>
              <a:rPr lang="en-US" sz="2800" dirty="0"/>
              <a:t>Answer: ABSOLUTELY!</a:t>
            </a:r>
          </a:p>
        </p:txBody>
      </p:sp>
    </p:spTree>
    <p:extLst>
      <p:ext uri="{BB962C8B-B14F-4D97-AF65-F5344CB8AC3E}">
        <p14:creationId xmlns:p14="http://schemas.microsoft.com/office/powerpoint/2010/main" val="118092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06817-BFD1-4756-84D4-FDFB469EA8BD}"/>
              </a:ext>
            </a:extLst>
          </p:cNvPr>
          <p:cNvPicPr>
            <a:picLocks noChangeAspect="1"/>
          </p:cNvPicPr>
          <p:nvPr/>
        </p:nvPicPr>
        <p:blipFill>
          <a:blip r:embed="rId2"/>
          <a:stretch>
            <a:fillRect/>
          </a:stretch>
        </p:blipFill>
        <p:spPr>
          <a:xfrm>
            <a:off x="1068049" y="0"/>
            <a:ext cx="7007902" cy="6858000"/>
          </a:xfrm>
          <a:prstGeom prst="rect">
            <a:avLst/>
          </a:prstGeom>
        </p:spPr>
      </p:pic>
    </p:spTree>
    <p:extLst>
      <p:ext uri="{BB962C8B-B14F-4D97-AF65-F5344CB8AC3E}">
        <p14:creationId xmlns:p14="http://schemas.microsoft.com/office/powerpoint/2010/main" val="2175932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2CDBE5-8192-B844-88EB-00CD6A604D3D}"/>
              </a:ext>
            </a:extLst>
          </p:cNvPr>
          <p:cNvPicPr>
            <a:picLocks noChangeAspect="1"/>
          </p:cNvPicPr>
          <p:nvPr/>
        </p:nvPicPr>
        <p:blipFill>
          <a:blip r:embed="rId2"/>
          <a:stretch>
            <a:fillRect/>
          </a:stretch>
        </p:blipFill>
        <p:spPr>
          <a:xfrm>
            <a:off x="3035192" y="3826650"/>
            <a:ext cx="3413726" cy="2046940"/>
          </a:xfrm>
          <a:prstGeom prst="rect">
            <a:avLst/>
          </a:prstGeom>
        </p:spPr>
      </p:pic>
      <p:sp>
        <p:nvSpPr>
          <p:cNvPr id="7" name="TextBox 6">
            <a:extLst>
              <a:ext uri="{FF2B5EF4-FFF2-40B4-BE49-F238E27FC236}">
                <a16:creationId xmlns:a16="http://schemas.microsoft.com/office/drawing/2014/main" id="{29B66EEE-87EA-394E-A961-E451AA3C63D0}"/>
              </a:ext>
            </a:extLst>
          </p:cNvPr>
          <p:cNvSpPr txBox="1"/>
          <p:nvPr/>
        </p:nvSpPr>
        <p:spPr>
          <a:xfrm>
            <a:off x="2512679" y="571005"/>
            <a:ext cx="4610420" cy="2800767"/>
          </a:xfrm>
          <a:prstGeom prst="rect">
            <a:avLst/>
          </a:prstGeom>
          <a:noFill/>
        </p:spPr>
        <p:txBody>
          <a:bodyPr wrap="square" rtlCol="0">
            <a:spAutoFit/>
          </a:bodyPr>
          <a:lstStyle/>
          <a:p>
            <a:pPr algn="ctr"/>
            <a:r>
              <a:rPr lang="en-US" sz="4400" dirty="0"/>
              <a:t>Questions?</a:t>
            </a:r>
          </a:p>
          <a:p>
            <a:pPr algn="ctr"/>
            <a:r>
              <a:rPr lang="en-US" sz="4400" dirty="0"/>
              <a:t>Contact us:</a:t>
            </a:r>
          </a:p>
          <a:p>
            <a:pPr algn="ctr"/>
            <a:r>
              <a:rPr lang="en-US" sz="4400" dirty="0">
                <a:hlinkClick r:id="rId3"/>
              </a:rPr>
              <a:t>sfenloe@ufl.edu</a:t>
            </a:r>
          </a:p>
          <a:p>
            <a:pPr algn="ctr"/>
            <a:r>
              <a:rPr lang="en-US" sz="4400" dirty="0">
                <a:hlinkClick r:id="rId3"/>
              </a:rPr>
              <a:t>jferrell@ufl.edu</a:t>
            </a:r>
            <a:r>
              <a:rPr lang="en-US" sz="4400" dirty="0"/>
              <a:t> </a:t>
            </a:r>
          </a:p>
        </p:txBody>
      </p:sp>
    </p:spTree>
    <p:extLst>
      <p:ext uri="{BB962C8B-B14F-4D97-AF65-F5344CB8AC3E}">
        <p14:creationId xmlns:p14="http://schemas.microsoft.com/office/powerpoint/2010/main" val="41594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91DFC-0AE5-4A2E-ACE8-183B5536A66D}"/>
              </a:ext>
            </a:extLst>
          </p:cNvPr>
          <p:cNvSpPr>
            <a:spLocks noGrp="1"/>
          </p:cNvSpPr>
          <p:nvPr>
            <p:ph type="title"/>
          </p:nvPr>
        </p:nvSpPr>
        <p:spPr>
          <a:xfrm>
            <a:off x="663708" y="-221898"/>
            <a:ext cx="7886700" cy="1325563"/>
          </a:xfrm>
        </p:spPr>
        <p:txBody>
          <a:bodyPr/>
          <a:lstStyle/>
          <a:p>
            <a:pPr algn="ctr"/>
            <a:r>
              <a:rPr lang="en-US" dirty="0"/>
              <a:t>The Three Worlds of Science</a:t>
            </a:r>
          </a:p>
        </p:txBody>
      </p:sp>
      <p:sp>
        <p:nvSpPr>
          <p:cNvPr id="5" name="Text Placeholder 4">
            <a:extLst>
              <a:ext uri="{FF2B5EF4-FFF2-40B4-BE49-F238E27FC236}">
                <a16:creationId xmlns:a16="http://schemas.microsoft.com/office/drawing/2014/main" id="{60ABF8FE-E349-4F72-9CC7-9A82CC12A3BC}"/>
              </a:ext>
            </a:extLst>
          </p:cNvPr>
          <p:cNvSpPr>
            <a:spLocks noGrp="1"/>
          </p:cNvSpPr>
          <p:nvPr>
            <p:ph type="body" idx="1"/>
          </p:nvPr>
        </p:nvSpPr>
        <p:spPr>
          <a:xfrm>
            <a:off x="629842" y="428096"/>
            <a:ext cx="3868340" cy="823912"/>
          </a:xfrm>
        </p:spPr>
        <p:txBody>
          <a:bodyPr/>
          <a:lstStyle/>
          <a:p>
            <a:r>
              <a:rPr lang="en-US" dirty="0"/>
              <a:t>Good Science</a:t>
            </a:r>
          </a:p>
        </p:txBody>
      </p:sp>
      <p:sp>
        <p:nvSpPr>
          <p:cNvPr id="6" name="Content Placeholder 5">
            <a:extLst>
              <a:ext uri="{FF2B5EF4-FFF2-40B4-BE49-F238E27FC236}">
                <a16:creationId xmlns:a16="http://schemas.microsoft.com/office/drawing/2014/main" id="{2156C585-CE94-4332-BC3C-B6909B4CC7A0}"/>
              </a:ext>
            </a:extLst>
          </p:cNvPr>
          <p:cNvSpPr>
            <a:spLocks noGrp="1"/>
          </p:cNvSpPr>
          <p:nvPr>
            <p:ph sz="half" idx="2"/>
          </p:nvPr>
        </p:nvSpPr>
        <p:spPr>
          <a:xfrm>
            <a:off x="629842" y="1252008"/>
            <a:ext cx="3868340" cy="3684588"/>
          </a:xfrm>
        </p:spPr>
        <p:txBody>
          <a:bodyPr>
            <a:normAutofit fontScale="92500" lnSpcReduction="20000"/>
          </a:bodyPr>
          <a:lstStyle/>
          <a:p>
            <a:r>
              <a:rPr lang="en-US" dirty="0"/>
              <a:t>Solid</a:t>
            </a:r>
          </a:p>
          <a:p>
            <a:r>
              <a:rPr lang="en-US" dirty="0"/>
              <a:t>Non-biased</a:t>
            </a:r>
          </a:p>
          <a:p>
            <a:r>
              <a:rPr lang="en-US" dirty="0"/>
              <a:t>Credible peer review</a:t>
            </a:r>
          </a:p>
          <a:p>
            <a:r>
              <a:rPr lang="en-US" dirty="0"/>
              <a:t>Highly technical </a:t>
            </a:r>
          </a:p>
          <a:p>
            <a:r>
              <a:rPr lang="en-US" dirty="0"/>
              <a:t>“Scientific jargon” heavy</a:t>
            </a:r>
          </a:p>
          <a:p>
            <a:r>
              <a:rPr lang="en-US" dirty="0"/>
              <a:t>Often inaccessible to public</a:t>
            </a:r>
          </a:p>
        </p:txBody>
      </p:sp>
      <p:sp>
        <p:nvSpPr>
          <p:cNvPr id="7" name="Text Placeholder 6">
            <a:extLst>
              <a:ext uri="{FF2B5EF4-FFF2-40B4-BE49-F238E27FC236}">
                <a16:creationId xmlns:a16="http://schemas.microsoft.com/office/drawing/2014/main" id="{D1A464C0-FECD-4555-8DA5-73835F5FD6A8}"/>
              </a:ext>
            </a:extLst>
          </p:cNvPr>
          <p:cNvSpPr>
            <a:spLocks noGrp="1"/>
          </p:cNvSpPr>
          <p:nvPr>
            <p:ph type="body" sz="quarter" idx="3"/>
          </p:nvPr>
        </p:nvSpPr>
        <p:spPr>
          <a:xfrm>
            <a:off x="4629150" y="428096"/>
            <a:ext cx="3887391" cy="823912"/>
          </a:xfrm>
        </p:spPr>
        <p:txBody>
          <a:bodyPr/>
          <a:lstStyle/>
          <a:p>
            <a:r>
              <a:rPr lang="en-US" dirty="0"/>
              <a:t>Semi-science</a:t>
            </a:r>
          </a:p>
        </p:txBody>
      </p:sp>
      <p:sp>
        <p:nvSpPr>
          <p:cNvPr id="8" name="Content Placeholder 7">
            <a:extLst>
              <a:ext uri="{FF2B5EF4-FFF2-40B4-BE49-F238E27FC236}">
                <a16:creationId xmlns:a16="http://schemas.microsoft.com/office/drawing/2014/main" id="{A4E5D895-58E1-4287-BC27-4C056408AC17}"/>
              </a:ext>
            </a:extLst>
          </p:cNvPr>
          <p:cNvSpPr>
            <a:spLocks noGrp="1"/>
          </p:cNvSpPr>
          <p:nvPr>
            <p:ph sz="quarter" idx="4"/>
          </p:nvPr>
        </p:nvSpPr>
        <p:spPr>
          <a:xfrm>
            <a:off x="4629150" y="1252008"/>
            <a:ext cx="3887391" cy="3684588"/>
          </a:xfrm>
        </p:spPr>
        <p:txBody>
          <a:bodyPr>
            <a:normAutofit fontScale="92500" lnSpcReduction="20000"/>
          </a:bodyPr>
          <a:lstStyle/>
          <a:p>
            <a:r>
              <a:rPr lang="en-US" dirty="0"/>
              <a:t>May ask good questions</a:t>
            </a:r>
          </a:p>
          <a:p>
            <a:r>
              <a:rPr lang="en-US" dirty="0"/>
              <a:t>May have some peer review </a:t>
            </a:r>
          </a:p>
          <a:p>
            <a:r>
              <a:rPr lang="en-US" dirty="0"/>
              <a:t>Extrapolates well beyond the data </a:t>
            </a:r>
          </a:p>
          <a:p>
            <a:r>
              <a:rPr lang="en-US" dirty="0"/>
              <a:t>More readily available online</a:t>
            </a:r>
          </a:p>
          <a:p>
            <a:r>
              <a:rPr lang="en-US" dirty="0"/>
              <a:t>More sensational</a:t>
            </a:r>
          </a:p>
          <a:p>
            <a:r>
              <a:rPr lang="en-US" dirty="0"/>
              <a:t>Fits data to preconceived ideas to drive a message  </a:t>
            </a:r>
          </a:p>
          <a:p>
            <a:endParaRPr lang="en-US" dirty="0"/>
          </a:p>
        </p:txBody>
      </p:sp>
      <p:sp>
        <p:nvSpPr>
          <p:cNvPr id="9" name="Text Placeholder 4">
            <a:extLst>
              <a:ext uri="{FF2B5EF4-FFF2-40B4-BE49-F238E27FC236}">
                <a16:creationId xmlns:a16="http://schemas.microsoft.com/office/drawing/2014/main" id="{CC647AB4-E643-486D-970B-9A815A24F094}"/>
              </a:ext>
            </a:extLst>
          </p:cNvPr>
          <p:cNvSpPr txBox="1">
            <a:spLocks/>
          </p:cNvSpPr>
          <p:nvPr/>
        </p:nvSpPr>
        <p:spPr>
          <a:xfrm>
            <a:off x="714508" y="3922009"/>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Bad Science (Fraud)</a:t>
            </a:r>
          </a:p>
        </p:txBody>
      </p:sp>
      <p:sp>
        <p:nvSpPr>
          <p:cNvPr id="10" name="Content Placeholder 5">
            <a:extLst>
              <a:ext uri="{FF2B5EF4-FFF2-40B4-BE49-F238E27FC236}">
                <a16:creationId xmlns:a16="http://schemas.microsoft.com/office/drawing/2014/main" id="{2853173A-A5B5-433E-AAD8-000C671832EF}"/>
              </a:ext>
            </a:extLst>
          </p:cNvPr>
          <p:cNvSpPr txBox="1">
            <a:spLocks/>
          </p:cNvSpPr>
          <p:nvPr/>
        </p:nvSpPr>
        <p:spPr>
          <a:xfrm>
            <a:off x="782242" y="4847519"/>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Fraud, scientific misconduct</a:t>
            </a:r>
          </a:p>
          <a:p>
            <a:r>
              <a:rPr lang="en-US" sz="2600" dirty="0"/>
              <a:t>Agenda driven</a:t>
            </a:r>
          </a:p>
          <a:p>
            <a:r>
              <a:rPr lang="en-US" sz="2600" dirty="0"/>
              <a:t>Sensational</a:t>
            </a:r>
          </a:p>
        </p:txBody>
      </p:sp>
    </p:spTree>
    <p:extLst>
      <p:ext uri="{BB962C8B-B14F-4D97-AF65-F5344CB8AC3E}">
        <p14:creationId xmlns:p14="http://schemas.microsoft.com/office/powerpoint/2010/main" val="351357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38C1-EDD5-4731-A556-1EBABF5610B8}"/>
              </a:ext>
            </a:extLst>
          </p:cNvPr>
          <p:cNvSpPr>
            <a:spLocks noGrp="1"/>
          </p:cNvSpPr>
          <p:nvPr>
            <p:ph type="title"/>
          </p:nvPr>
        </p:nvSpPr>
        <p:spPr>
          <a:xfrm>
            <a:off x="628649" y="365126"/>
            <a:ext cx="8435451" cy="1325563"/>
          </a:xfrm>
        </p:spPr>
        <p:txBody>
          <a:bodyPr/>
          <a:lstStyle/>
          <a:p>
            <a:r>
              <a:rPr lang="en-US" dirty="0"/>
              <a:t>If you look across the blogosphere…</a:t>
            </a:r>
          </a:p>
        </p:txBody>
      </p:sp>
      <p:sp>
        <p:nvSpPr>
          <p:cNvPr id="3" name="Content Placeholder 2">
            <a:extLst>
              <a:ext uri="{FF2B5EF4-FFF2-40B4-BE49-F238E27FC236}">
                <a16:creationId xmlns:a16="http://schemas.microsoft.com/office/drawing/2014/main" id="{9AC449B0-1351-466B-856B-B5C157861CC5}"/>
              </a:ext>
            </a:extLst>
          </p:cNvPr>
          <p:cNvSpPr>
            <a:spLocks noGrp="1"/>
          </p:cNvSpPr>
          <p:nvPr>
            <p:ph idx="1"/>
          </p:nvPr>
        </p:nvSpPr>
        <p:spPr>
          <a:xfrm>
            <a:off x="628650" y="1825625"/>
            <a:ext cx="7886700" cy="3660775"/>
          </a:xfrm>
        </p:spPr>
        <p:txBody>
          <a:bodyPr>
            <a:normAutofit fontScale="92500" lnSpcReduction="10000"/>
          </a:bodyPr>
          <a:lstStyle/>
          <a:p>
            <a:r>
              <a:rPr lang="en-US" dirty="0"/>
              <a:t>Glyphosate is accused of…</a:t>
            </a:r>
          </a:p>
          <a:p>
            <a:pPr lvl="1"/>
            <a:r>
              <a:rPr lang="en-US" dirty="0"/>
              <a:t>Causing cancer</a:t>
            </a:r>
          </a:p>
          <a:p>
            <a:pPr lvl="1"/>
            <a:r>
              <a:rPr lang="en-US" dirty="0"/>
              <a:t>Being present at toxic levels in</a:t>
            </a:r>
          </a:p>
          <a:p>
            <a:pPr lvl="2"/>
            <a:r>
              <a:rPr lang="en-US" dirty="0"/>
              <a:t>Air</a:t>
            </a:r>
          </a:p>
          <a:p>
            <a:pPr lvl="2"/>
            <a:r>
              <a:rPr lang="en-US" dirty="0"/>
              <a:t>Rainwater</a:t>
            </a:r>
          </a:p>
          <a:p>
            <a:pPr lvl="2"/>
            <a:r>
              <a:rPr lang="en-US" dirty="0"/>
              <a:t>Urine</a:t>
            </a:r>
          </a:p>
          <a:p>
            <a:pPr lvl="2"/>
            <a:r>
              <a:rPr lang="en-US" dirty="0"/>
              <a:t>Breast milk</a:t>
            </a:r>
          </a:p>
          <a:p>
            <a:pPr lvl="2"/>
            <a:r>
              <a:rPr lang="en-US" dirty="0"/>
              <a:t>Wine</a:t>
            </a:r>
          </a:p>
          <a:p>
            <a:pPr lvl="2"/>
            <a:r>
              <a:rPr lang="en-US" dirty="0"/>
              <a:t>Honey </a:t>
            </a:r>
          </a:p>
          <a:p>
            <a:pPr lvl="2"/>
            <a:r>
              <a:rPr lang="en-US" dirty="0"/>
              <a:t>Vaccines</a:t>
            </a:r>
          </a:p>
          <a:p>
            <a:pPr lvl="2"/>
            <a:r>
              <a:rPr lang="en-US" dirty="0"/>
              <a:t>Tampons</a:t>
            </a:r>
          </a:p>
          <a:p>
            <a:pPr marL="914400" lvl="2" indent="0">
              <a:buNone/>
            </a:pPr>
            <a:endParaRPr lang="en-US" dirty="0"/>
          </a:p>
        </p:txBody>
      </p:sp>
      <p:sp>
        <p:nvSpPr>
          <p:cNvPr id="4" name="TextBox 3">
            <a:extLst>
              <a:ext uri="{FF2B5EF4-FFF2-40B4-BE49-F238E27FC236}">
                <a16:creationId xmlns:a16="http://schemas.microsoft.com/office/drawing/2014/main" id="{1D54C945-716B-4318-8CEB-1D1B314D3BEE}"/>
              </a:ext>
            </a:extLst>
          </p:cNvPr>
          <p:cNvSpPr txBox="1"/>
          <p:nvPr/>
        </p:nvSpPr>
        <p:spPr>
          <a:xfrm>
            <a:off x="5513032" y="3364642"/>
            <a:ext cx="2920753" cy="1200329"/>
          </a:xfrm>
          <a:prstGeom prst="rect">
            <a:avLst/>
          </a:prstGeom>
          <a:noFill/>
          <a:ln>
            <a:solidFill>
              <a:schemeClr val="accent1"/>
            </a:solidFill>
          </a:ln>
        </p:spPr>
        <p:txBody>
          <a:bodyPr wrap="square" rtlCol="0">
            <a:spAutoFit/>
          </a:bodyPr>
          <a:lstStyle/>
          <a:p>
            <a:r>
              <a:rPr lang="en-US" sz="2400" u="sng" dirty="0"/>
              <a:t>These are the types of things that grab the public’s attention!</a:t>
            </a:r>
          </a:p>
        </p:txBody>
      </p:sp>
    </p:spTree>
    <p:extLst>
      <p:ext uri="{BB962C8B-B14F-4D97-AF65-F5344CB8AC3E}">
        <p14:creationId xmlns:p14="http://schemas.microsoft.com/office/powerpoint/2010/main" val="381343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E44F5-3230-44B0-A046-C2B8CF54C75F}"/>
              </a:ext>
            </a:extLst>
          </p:cNvPr>
          <p:cNvPicPr>
            <a:picLocks noChangeAspect="1"/>
          </p:cNvPicPr>
          <p:nvPr/>
        </p:nvPicPr>
        <p:blipFill>
          <a:blip r:embed="rId2"/>
          <a:stretch>
            <a:fillRect/>
          </a:stretch>
        </p:blipFill>
        <p:spPr>
          <a:xfrm>
            <a:off x="0" y="760463"/>
            <a:ext cx="9144000" cy="5337073"/>
          </a:xfrm>
          <a:prstGeom prst="rect">
            <a:avLst/>
          </a:prstGeom>
        </p:spPr>
      </p:pic>
    </p:spTree>
    <p:extLst>
      <p:ext uri="{BB962C8B-B14F-4D97-AF65-F5344CB8AC3E}">
        <p14:creationId xmlns:p14="http://schemas.microsoft.com/office/powerpoint/2010/main" val="417487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338" y="457200"/>
            <a:ext cx="8755976" cy="5271766"/>
          </a:xfrm>
          <a:prstGeom prst="rect">
            <a:avLst/>
          </a:prstGeom>
        </p:spPr>
      </p:pic>
    </p:spTree>
    <p:extLst>
      <p:ext uri="{BB962C8B-B14F-4D97-AF65-F5344CB8AC3E}">
        <p14:creationId xmlns:p14="http://schemas.microsoft.com/office/powerpoint/2010/main" val="14560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Health Organization</a:t>
            </a:r>
          </a:p>
        </p:txBody>
      </p:sp>
      <p:sp>
        <p:nvSpPr>
          <p:cNvPr id="3" name="Content Placeholder 2"/>
          <p:cNvSpPr>
            <a:spLocks noGrp="1"/>
          </p:cNvSpPr>
          <p:nvPr>
            <p:ph idx="1"/>
          </p:nvPr>
        </p:nvSpPr>
        <p:spPr/>
        <p:txBody>
          <a:bodyPr/>
          <a:lstStyle/>
          <a:p>
            <a:r>
              <a:rPr lang="en-US" dirty="0"/>
              <a:t>March 2015, IARC reclassified glyphosate as “Probably Carcinogenic” </a:t>
            </a:r>
          </a:p>
          <a:p>
            <a:endParaRPr lang="en-US" dirty="0"/>
          </a:p>
          <a:p>
            <a:r>
              <a:rPr lang="en-US" dirty="0"/>
              <a:t>First...what is IARC?</a:t>
            </a:r>
          </a:p>
        </p:txBody>
      </p:sp>
    </p:spTree>
    <p:extLst>
      <p:ext uri="{BB962C8B-B14F-4D97-AF65-F5344CB8AC3E}">
        <p14:creationId xmlns:p14="http://schemas.microsoft.com/office/powerpoint/2010/main" val="594660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2119</TotalTime>
  <Words>1241</Words>
  <Application>Microsoft Office PowerPoint</Application>
  <PresentationFormat>On-screen Show (4:3)</PresentationFormat>
  <Paragraphs>177</Paragraphs>
  <Slides>41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Just how controversial is the glyphosate controversy?</vt:lpstr>
      <vt:lpstr>What is glyphosate?</vt:lpstr>
      <vt:lpstr>Why is glyphosate so common?</vt:lpstr>
      <vt:lpstr>PowerPoint Presentation</vt:lpstr>
      <vt:lpstr>The Three Worlds of Science</vt:lpstr>
      <vt:lpstr>If you look across the blogosphere…</vt:lpstr>
      <vt:lpstr>PowerPoint Presentation</vt:lpstr>
      <vt:lpstr>PowerPoint Presentation</vt:lpstr>
      <vt:lpstr>World Health Organization</vt:lpstr>
      <vt:lpstr>IARC: International Agency for Research on Cancer</vt:lpstr>
      <vt:lpstr>PowerPoint Presentation</vt:lpstr>
      <vt:lpstr>What is a probable carcinogen? </vt:lpstr>
      <vt:lpstr>The EPA disagrees with IARC</vt:lpstr>
      <vt:lpstr>EU disagrees with IARC</vt:lpstr>
      <vt:lpstr>PowerPoint Presentation</vt:lpstr>
      <vt:lpstr>Canada disagrees with IARC</vt:lpstr>
      <vt:lpstr>Why is there such disagreement with IARC? </vt:lpstr>
      <vt:lpstr>Why are IARC and EPA at odds?</vt:lpstr>
      <vt:lpstr>Because they assess “hazard”, IARC has a high hit rate</vt:lpstr>
      <vt:lpstr>Why is there such disagreement with IARC?</vt:lpstr>
      <vt:lpstr>PowerPoint Presentation</vt:lpstr>
      <vt:lpstr>Even if everyone agreed, what are some other Probable Carcinogens?</vt:lpstr>
      <vt:lpstr>Known vs. Probable Carcinogens </vt:lpstr>
      <vt:lpstr>Known vs. Probable Carcinogens </vt:lpstr>
      <vt:lpstr>What was not included: unpublished AHS study data</vt:lpstr>
      <vt:lpstr>California Office of Environment Health Hazard Assessment    July 2017, proposes warning label under Prop 65  </vt:lpstr>
      <vt:lpstr>California Court blocks warning label</vt:lpstr>
      <vt:lpstr>Judge William Shubb - ruling</vt:lpstr>
      <vt:lpstr>Why was Monsanto sued for millions? </vt:lpstr>
      <vt:lpstr>“Monsanto Papers”</vt:lpstr>
      <vt:lpstr>EU and other agencies have thoroughly reviewed these documents </vt:lpstr>
      <vt:lpstr>Ghost Writing Concerns</vt:lpstr>
      <vt:lpstr> Some things to look out for…</vt:lpstr>
      <vt:lpstr>PowerPoint Presentation</vt:lpstr>
      <vt:lpstr> Some things to look for…</vt:lpstr>
      <vt:lpstr>University of Florida position</vt:lpstr>
      <vt:lpstr>Options if you choose not to use glyphosate in FL</vt:lpstr>
      <vt:lpstr>Options if you choose not to use glyphosate</vt:lpstr>
      <vt:lpstr>A new twist…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Friend or Foe?</dc:title>
  <dc:creator>Ferrell, Jason</dc:creator>
  <cp:lastModifiedBy>anonymous</cp:lastModifiedBy>
  <cp:revision>110</cp:revision>
  <cp:lastPrinted>2019-02-01T19:29:59Z</cp:lastPrinted>
  <dcterms:created xsi:type="dcterms:W3CDTF">2016-11-09T14:02:35Z</dcterms:created>
  <dcterms:modified xsi:type="dcterms:W3CDTF">2019-03-28T15:01:02Z</dcterms:modified>
</cp:coreProperties>
</file>