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1.jpeg" ContentType="image/jpeg"/>
  <Override PartName="/ppt/notesSlides/notesSlide1.xml" ContentType="application/vnd.openxmlformats-officedocument.presentationml.notesSlide+xml"/>
  <Override PartName="/ppt/media/media1.m4v" ContentType="video/unknown"/>
  <Override PartName="/ppt/notesSlides/notesSlide2.xml" ContentType="application/vnd.openxmlformats-officedocument.presentationml.notesSlide+xml"/>
  <Override PartName="/ppt/media/image2.jpeg" ContentType="image/jpeg"/>
  <Override PartName="/ppt/media/image3.jpeg" ContentType="image/jpeg"/>
  <Override PartName="/ppt/media/image4.jpeg" ContentType="image/jpeg"/>
  <Override PartName="/ppt/notesSlides/notesSlide3.xml" ContentType="application/vnd.openxmlformats-officedocument.presentationml.notesSlide+xml"/>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notesSlides/notesSlide4.xml" ContentType="application/vnd.openxmlformats-officedocument.presentationml.notesSlide+xml"/>
  <Override PartName="/ppt/media/image10.jpeg" ContentType="image/jpeg"/>
  <Override PartName="/ppt/media/image11.jpeg" ContentType="image/jpeg"/>
  <Override PartName="/ppt/notesSlides/notesSlide5.xml" ContentType="application/vnd.openxmlformats-officedocument.presentationml.notesSlide+xml"/>
  <Override PartName="/ppt/media/image12.jpeg" ContentType="image/jpeg"/>
  <Override PartName="/ppt/media/image13.jpeg" ContentType="image/jpeg"/>
  <Override PartName="/ppt/media/image14.jpeg"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15.jpe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16.jpeg" ContentType="image/jpeg"/>
  <Override PartName="/ppt/media/image17.jpeg" ContentType="image/jpeg"/>
  <Override PartName="/ppt/notesSlides/notesSlide11.xml" ContentType="application/vnd.openxmlformats-officedocument.presentationml.notesSlide+xml"/>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26.jpeg" ContentType="image/jpeg"/>
  <Override PartName="/ppt/notesSlides/notesSlide15.xml" ContentType="application/vnd.openxmlformats-officedocument.presentationml.notesSlide+xml"/>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notesSlides/notesSlide16.xml" ContentType="application/vnd.openxmlformats-officedocument.presentationml.notesSlide+xml"/>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40.jpeg" ContentType="image/jpeg"/>
  <Override PartName="/ppt/media/image41.jpeg" ContentType="image/jpeg"/>
  <Override PartName="/ppt/media/image42.jpeg" ContentType="image/jpeg"/>
  <Override PartName="/ppt/media/image43.jpeg" ContentType="image/jpeg"/>
  <Override PartName="/ppt/media/image44.jpeg" ContentType="image/jpeg"/>
  <Override PartName="/ppt/media/image45.jpeg" ContentType="image/jpeg"/>
  <Override PartName="/ppt/media/image46.jpeg" ContentType="image/jpeg"/>
  <Override PartName="/ppt/media/image47.jpeg" ContentType="image/jpeg"/>
  <Override PartName="/ppt/media/image48.jpeg" ContentType="image/jpeg"/>
  <Override PartName="/ppt/media/image49.jpeg" ContentType="image/jpeg"/>
  <Override PartName="/ppt/media/image50.jpeg" ContentType="image/jpeg"/>
  <Override PartName="/ppt/media/image51.jpeg" ContentType="image/jpeg"/>
  <Override PartName="/ppt/notesSlides/notesSlide17.xml" ContentType="application/vnd.openxmlformats-officedocument.presentationml.notesSlide+xml"/>
  <Override PartName="/ppt/media/image52.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b="def" i="def"/>
      <a:tcStyle>
        <a:tcBdr/>
        <a:fill>
          <a:solidFill>
            <a:srgbClr val="E9EFF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7" name="Shape 117"/>
          <p:cNvSpPr/>
          <p:nvPr>
            <p:ph type="sldImg"/>
          </p:nvPr>
        </p:nvSpPr>
        <p:spPr>
          <a:xfrm>
            <a:off x="1143000" y="685800"/>
            <a:ext cx="4572000" cy="3429000"/>
          </a:xfrm>
          <a:prstGeom prst="rect">
            <a:avLst/>
          </a:prstGeom>
        </p:spPr>
        <p:txBody>
          <a:bodyPr/>
          <a:lstStyle/>
          <a:p>
            <a:pPr/>
          </a:p>
        </p:txBody>
      </p:sp>
      <p:sp>
        <p:nvSpPr>
          <p:cNvPr id="118" name="Shape 11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 name="Shape 129"/>
          <p:cNvSpPr/>
          <p:nvPr>
            <p:ph type="sldImg"/>
          </p:nvPr>
        </p:nvSpPr>
        <p:spPr>
          <a:prstGeom prst="rect">
            <a:avLst/>
          </a:prstGeom>
        </p:spPr>
        <p:txBody>
          <a:bodyPr/>
          <a:lstStyle/>
          <a:p>
            <a:pPr/>
          </a:p>
        </p:txBody>
      </p:sp>
      <p:sp>
        <p:nvSpPr>
          <p:cNvPr id="130" name="Shape 130"/>
          <p:cNvSpPr/>
          <p:nvPr>
            <p:ph type="body" sz="quarter" idx="1"/>
          </p:nvPr>
        </p:nvSpPr>
        <p:spPr>
          <a:prstGeom prst="rect">
            <a:avLst/>
          </a:prstGeom>
        </p:spPr>
        <p:txBody>
          <a:bodyPr/>
          <a:lstStyle/>
          <a:p>
            <a:pPr defTabSz="924916">
              <a:defRPr b="1"/>
            </a:pPr>
            <a:r>
              <a:t>Weed Wrangle®, a </a:t>
            </a:r>
            <a:r>
              <a:t>collaborative</a:t>
            </a:r>
            <a:r>
              <a:t> network, is an example of action.</a:t>
            </a:r>
            <a:r>
              <a:rPr b="0"/>
              <a:t> Action, that supports the tenets of HR1054 …of plant conservation and restoration on public lands.  We use the knowledge of Botanists and other horticultural experts to educate the volunteers, as to the benefits of the eradication of invasives and the benefit of replanting with natives. This knowledge is therefore implemented not only on public lands but the volunteer will take their new knowledge and enthusiasm to their own homes and continue the efforts there. So, let me take you back to the beginning…</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 name="Shape 254"/>
          <p:cNvSpPr/>
          <p:nvPr>
            <p:ph type="sldImg"/>
          </p:nvPr>
        </p:nvSpPr>
        <p:spPr>
          <a:prstGeom prst="rect">
            <a:avLst/>
          </a:prstGeom>
        </p:spPr>
        <p:txBody>
          <a:bodyPr/>
          <a:lstStyle/>
          <a:p>
            <a:pPr/>
          </a:p>
        </p:txBody>
      </p:sp>
      <p:sp>
        <p:nvSpPr>
          <p:cNvPr id="255" name="Shape 255"/>
          <p:cNvSpPr/>
          <p:nvPr>
            <p:ph type="body" sz="quarter" idx="1"/>
          </p:nvPr>
        </p:nvSpPr>
        <p:spPr>
          <a:prstGeom prst="rect">
            <a:avLst/>
          </a:prstGeom>
        </p:spPr>
        <p:txBody>
          <a:bodyPr/>
          <a:lstStyle/>
          <a:p>
            <a:pPr defTabSz="924916">
              <a:defRPr>
                <a:solidFill>
                  <a:srgbClr val="535353"/>
                </a:solidFill>
              </a:defRPr>
            </a:pPr>
            <a:r>
              <a:t>A one-day, citywide, volunteer effort to help rescue our public parks and green spaces from invasive species through hands-on removal of especially harmful trees, vines and flowering plants.</a:t>
            </a:r>
          </a:p>
          <a:p>
            <a:pPr defTabSz="924916">
              <a:defRPr>
                <a:solidFill>
                  <a:srgbClr val="535353"/>
                </a:solidFill>
              </a:defRPr>
            </a:pPr>
          </a:p>
          <a:p>
            <a:pPr defTabSz="924916">
              <a:defRPr>
                <a:solidFill>
                  <a:srgbClr val="535353"/>
                </a:solidFill>
              </a:defRPr>
            </a:pPr>
            <a:r>
              <a:t>We use the knowledge of Botanists and other horticultural experts to educate the volunteers, as to the benefits of the eradication of invasives and the benefit of replanting with natives. This knowledge is therefore implemented not only on public lands but the volunteer will take their new knowledge and enthusiasm to their own homes</a:t>
            </a:r>
          </a:p>
          <a:p>
            <a:pPr defTabSz="924916">
              <a:defRPr>
                <a:solidFill>
                  <a:srgbClr val="535353"/>
                </a:solidFill>
              </a:defRPr>
            </a:pPr>
            <a:r>
              <a:t>and continue the efforts there. </a:t>
            </a:r>
          </a:p>
          <a:p>
            <a:pPr defTabSz="924916">
              <a:defRPr>
                <a:solidFill>
                  <a:srgbClr val="535353"/>
                </a:solidFill>
              </a:defRPr>
            </a:pPr>
          </a:p>
          <a:p>
            <a:pPr defTabSz="924916">
              <a:defRPr>
                <a:solidFill>
                  <a:srgbClr val="535353"/>
                </a:solidFill>
              </a:defRPr>
            </a:pPr>
            <a:r>
              <a:t>So, let me take you back to the beginning…</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Shape 264"/>
          <p:cNvSpPr/>
          <p:nvPr>
            <p:ph type="sldImg"/>
          </p:nvPr>
        </p:nvSpPr>
        <p:spPr>
          <a:prstGeom prst="rect">
            <a:avLst/>
          </a:prstGeom>
        </p:spPr>
        <p:txBody>
          <a:bodyPr/>
          <a:lstStyle/>
          <a:p>
            <a:pPr/>
          </a:p>
        </p:txBody>
      </p:sp>
      <p:sp>
        <p:nvSpPr>
          <p:cNvPr id="265" name="Shape 265"/>
          <p:cNvSpPr/>
          <p:nvPr>
            <p:ph type="body" sz="quarter" idx="1"/>
          </p:nvPr>
        </p:nvSpPr>
        <p:spPr>
          <a:prstGeom prst="rect">
            <a:avLst/>
          </a:prstGeom>
        </p:spPr>
        <p:txBody>
          <a:bodyPr/>
          <a:lstStyle/>
          <a:p>
            <a:pPr defTabSz="924916"/>
            <a:r>
              <a:t>We learned from the Warner Park Volunteer coordinator, Paul Fowler, that invasive weed pulls are already going on in a lot of our parks. So we scheduled a meeting with all the Volunteer Coordinators from public parks and green spaces in Nashville, to pitch the idea of a one day, collaborative effort, under the umbrella of Weed Wrangle®. Same thing everyone had been doing their own but now hosting the eradication events on the same day, city wide, with a media blitz. </a:t>
            </a:r>
          </a:p>
          <a:p>
            <a:pPr/>
          </a:p>
          <a:p>
            <a:pPr>
              <a:defRPr b="1"/>
            </a:pPr>
            <a:r>
              <a:t>Partnerships were formed and teamwork developed. </a:t>
            </a:r>
          </a:p>
          <a:p>
            <a:pPr/>
            <a:r>
              <a:t> </a:t>
            </a:r>
          </a:p>
          <a:p>
            <a:pPr/>
            <a:r>
              <a:t>Every organization had something to offer: logistical concepts, tool banks, volunteers, promotional swag, training, education, social media abilities, and plenty of invasives! </a:t>
            </a:r>
          </a:p>
          <a:p>
            <a:pPr/>
            <a:r>
              <a:t> </a:t>
            </a:r>
          </a:p>
          <a:p>
            <a:pPr/>
            <a:r>
              <a:t>Some are propagating their own plants and others are applying for grants and soliciting donations. Some are also planting native trees. All are actions for the greater good.</a:t>
            </a:r>
          </a:p>
          <a:p>
            <a:pPr/>
          </a:p>
          <a:p>
            <a:pPr defTabSz="924916"/>
            <a:r>
              <a:t>One of the most important ingredients for a successful Weed Wrangle® is the enthusiastic and whole-hearted involvement of every party involved in the process. Even in environmental agencies and organizations there are vast differences in knowledge about the issues and threats posed by invasive plants. At every stage of the event we work to educate. We are always conscious of delivering a clear message to our partner agencies, our media outlets, and the public.  We provided city wide publicity, which we think is important to spreading the word, not just about the event but also about the problem. Every site handed out educational literature that we got from the State of TN, TN Exotic Pest Plant Council, Invasive.org and from the newly formed TN Plant Conservation Alliance.</a:t>
            </a:r>
          </a:p>
          <a:p>
            <a:pPr defTabSz="924916"/>
          </a:p>
          <a:p>
            <a:pPr defTabSz="924916"/>
            <a:r>
              <a:t>We also feel as though community education is a very important component for success.  We have hosted Community Meetings in partnership with Belmont University and also hosted a </a:t>
            </a:r>
            <a:r>
              <a:rPr i="1"/>
              <a:t>Weeds in the Woods </a:t>
            </a:r>
            <a:r>
              <a:t>Hike at Radnor Lake State Natural Area with a Dr. Robert Loeb,a visiting professor from Penn State University studying the ecosystem at Radnor Lake.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Shape 281"/>
          <p:cNvSpPr/>
          <p:nvPr>
            <p:ph type="sldImg"/>
          </p:nvPr>
        </p:nvSpPr>
        <p:spPr>
          <a:prstGeom prst="rect">
            <a:avLst/>
          </a:prstGeom>
        </p:spPr>
        <p:txBody>
          <a:bodyPr/>
          <a:lstStyle/>
          <a:p>
            <a:pPr/>
          </a:p>
        </p:txBody>
      </p:sp>
      <p:sp>
        <p:nvSpPr>
          <p:cNvPr id="282" name="Shape 282"/>
          <p:cNvSpPr/>
          <p:nvPr>
            <p:ph type="body" sz="quarter" idx="1"/>
          </p:nvPr>
        </p:nvSpPr>
        <p:spPr>
          <a:prstGeom prst="rect">
            <a:avLst/>
          </a:prstGeom>
        </p:spPr>
        <p:txBody>
          <a:bodyPr/>
          <a:lstStyle/>
          <a:p>
            <a:pPr>
              <a:defRPr b="1"/>
            </a:pPr>
            <a:r>
              <a:t>Social Psychology</a:t>
            </a:r>
          </a:p>
          <a:p>
            <a:pPr/>
            <a:r>
              <a:t>The  older I get the more I realize that we all think differently. Everyone has something to offer. I am a social worker by profession, and social psychology is my subject. I believe that Weed Wrangle® is an example of social psychology put into practice. Specifically these two words: </a:t>
            </a:r>
          </a:p>
          <a:p>
            <a:pPr/>
            <a:r>
              <a:t>Collaboration and Network.</a:t>
            </a:r>
          </a:p>
          <a:p>
            <a:pPr/>
            <a:r>
              <a:t> </a:t>
            </a:r>
          </a:p>
          <a:p>
            <a:pPr>
              <a:defRPr b="1"/>
            </a:pPr>
            <a:r>
              <a:t>Collaboration</a:t>
            </a:r>
            <a:r>
              <a:rPr b="0"/>
              <a:t> </a:t>
            </a:r>
            <a:r>
              <a:rPr b="0"/>
              <a:t>is the name of the game. When many people work together towards a common goal, a sense of belonging to a greater community improves your motivation, health, and happiness. Having a sense of belonging is a common experience. Belonging means acceptance as a member or part. Collaboration, such a simple word for huge concept.</a:t>
            </a:r>
            <a:endParaRPr b="0"/>
          </a:p>
          <a:p>
            <a:pPr/>
            <a:r>
              <a:t> </a:t>
            </a:r>
          </a:p>
          <a:p>
            <a:pPr/>
            <a:r>
              <a:t>Effective collaboration requires good relationships to be established between people undertaking the work. Teamwork, Relationships, Crowd Mentality, </a:t>
            </a:r>
          </a:p>
          <a:p>
            <a:pPr/>
            <a:r>
              <a:t>all the while being part of a group, and working together toward the common good.</a:t>
            </a:r>
          </a:p>
          <a:p>
            <a:pPr/>
            <a:r>
              <a:t> </a:t>
            </a:r>
          </a:p>
          <a:p>
            <a:pPr>
              <a:defRPr b="1"/>
            </a:pPr>
            <a:r>
              <a:t>Networks</a:t>
            </a:r>
            <a:r>
              <a:rPr b="0"/>
              <a:t> are the building blocks of social capital. They bring people together with a sense of common purpose based on shared values and identity. They also enable us to exchange information, debate and discuss matters, and give and receive support.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Shape 297"/>
          <p:cNvSpPr/>
          <p:nvPr>
            <p:ph type="sldImg"/>
          </p:nvPr>
        </p:nvSpPr>
        <p:spPr>
          <a:prstGeom prst="rect">
            <a:avLst/>
          </a:prstGeom>
        </p:spPr>
        <p:txBody>
          <a:bodyPr/>
          <a:lstStyle/>
          <a:p>
            <a:pPr/>
          </a:p>
        </p:txBody>
      </p:sp>
      <p:sp>
        <p:nvSpPr>
          <p:cNvPr id="298" name="Shape 298"/>
          <p:cNvSpPr/>
          <p:nvPr>
            <p:ph type="body" sz="quarter" idx="1"/>
          </p:nvPr>
        </p:nvSpPr>
        <p:spPr>
          <a:prstGeom prst="rect">
            <a:avLst/>
          </a:prstGeom>
        </p:spPr>
        <p:txBody>
          <a:bodyPr/>
          <a:lstStyle/>
          <a:p>
            <a:pPr>
              <a:defRPr b="1"/>
            </a:pPr>
            <a:r>
              <a:t>Social Psychology</a:t>
            </a:r>
          </a:p>
          <a:p>
            <a:pPr/>
            <a:r>
              <a:t>The  older I get the more I realize that we all think differently. Everyone has something to offer. I am a social worker by profession, and social psychology is my subject. I believe that Weed Wrangle® is an example of social psychology put into practice. Specifically these two words: </a:t>
            </a:r>
          </a:p>
          <a:p>
            <a:pPr/>
            <a:r>
              <a:t>Collaboration and Network.</a:t>
            </a:r>
          </a:p>
          <a:p>
            <a:pPr/>
            <a:r>
              <a:t> </a:t>
            </a:r>
          </a:p>
          <a:p>
            <a:pPr>
              <a:defRPr b="1"/>
            </a:pPr>
            <a:r>
              <a:t>Collaboration</a:t>
            </a:r>
            <a:r>
              <a:rPr b="0"/>
              <a:t> </a:t>
            </a:r>
            <a:r>
              <a:rPr b="0"/>
              <a:t>is the name of the game. When many people work together towards a common goal, a sense of belonging to a greater community improves your motivation, health, and happiness. Having a sense of belonging is a common experience. Belonging means acceptance as a member or part. Collaboration, such a simple word for huge concept.</a:t>
            </a:r>
            <a:endParaRPr b="0"/>
          </a:p>
          <a:p>
            <a:pPr/>
            <a:r>
              <a:t> </a:t>
            </a:r>
          </a:p>
          <a:p>
            <a:pPr/>
            <a:r>
              <a:t>Effective collaboration requires good relationships to be established between people undertaking the work. Teamwork, Relationships, Crowd Mentality, </a:t>
            </a:r>
          </a:p>
          <a:p>
            <a:pPr/>
            <a:r>
              <a:t>all the while being part of a group, and working together toward the common good.</a:t>
            </a:r>
          </a:p>
          <a:p>
            <a:pPr/>
            <a:r>
              <a:t> </a:t>
            </a:r>
          </a:p>
          <a:p>
            <a:pPr>
              <a:defRPr b="1"/>
            </a:pPr>
            <a:r>
              <a:t>Networks</a:t>
            </a:r>
            <a:r>
              <a:rPr b="0"/>
              <a:t> are the building blocks of social capital. They bring people together with a sense of common purpose based on shared values and identity. They also enable us to exchange information, debate and discuss matters, and give and receive support.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7" name="Shape 307"/>
          <p:cNvSpPr/>
          <p:nvPr>
            <p:ph type="sldImg"/>
          </p:nvPr>
        </p:nvSpPr>
        <p:spPr>
          <a:prstGeom prst="rect">
            <a:avLst/>
          </a:prstGeom>
        </p:spPr>
        <p:txBody>
          <a:bodyPr/>
          <a:lstStyle/>
          <a:p>
            <a:pPr/>
          </a:p>
        </p:txBody>
      </p:sp>
      <p:sp>
        <p:nvSpPr>
          <p:cNvPr id="308" name="Shape 308"/>
          <p:cNvSpPr/>
          <p:nvPr>
            <p:ph type="body" sz="quarter" idx="1"/>
          </p:nvPr>
        </p:nvSpPr>
        <p:spPr>
          <a:prstGeom prst="rect">
            <a:avLst/>
          </a:prstGeom>
        </p:spPr>
        <p:txBody>
          <a:bodyPr/>
          <a:lstStyle/>
          <a:p>
            <a:pPr>
              <a:defRPr b="1"/>
            </a:pPr>
            <a:r>
              <a:t>Weed Wrangle® is a </a:t>
            </a:r>
            <a:r>
              <a:t>collaborative</a:t>
            </a:r>
            <a:r>
              <a:t> network.</a:t>
            </a:r>
            <a:r>
              <a:rPr b="0"/>
              <a:t> </a:t>
            </a:r>
            <a:endParaRPr sz="1100"/>
          </a:p>
          <a:p>
            <a:pPr/>
            <a:r>
              <a:t> </a:t>
            </a:r>
            <a:endParaRPr sz="1100"/>
          </a:p>
          <a:p>
            <a:pPr marL="173421" indent="-173421">
              <a:buSzPct val="100000"/>
              <a:buFont typeface="Arial"/>
              <a:buChar char="•"/>
            </a:pPr>
            <a:r>
              <a:t>It provide opportunities for people to meet, </a:t>
            </a:r>
            <a:endParaRPr sz="1100"/>
          </a:p>
          <a:p>
            <a:pPr marL="173421" indent="-173421">
              <a:buSzPct val="100000"/>
              <a:buFont typeface="Arial"/>
              <a:buChar char="•"/>
            </a:pPr>
            <a:r>
              <a:t>Provides places for people to meet, </a:t>
            </a:r>
            <a:endParaRPr sz="1100"/>
          </a:p>
          <a:p>
            <a:pPr marL="173421" indent="-173421">
              <a:buSzPct val="100000"/>
              <a:buFont typeface="Arial"/>
              <a:buChar char="•"/>
            </a:pPr>
            <a:r>
              <a:t>L</a:t>
            </a:r>
            <a:r>
              <a:t>inks</a:t>
            </a:r>
            <a:r>
              <a:t> organizations with common interests, </a:t>
            </a:r>
            <a:endParaRPr sz="1100"/>
          </a:p>
          <a:p>
            <a:pPr marL="173421" indent="-173421">
              <a:buSzPct val="100000"/>
              <a:buFont typeface="Arial"/>
              <a:buChar char="•"/>
            </a:pPr>
            <a:r>
              <a:t>Puts people in touch with each other, and </a:t>
            </a:r>
            <a:endParaRPr sz="1100"/>
          </a:p>
          <a:p>
            <a:pPr marL="173421" indent="-173421">
              <a:buSzPct val="100000"/>
              <a:buFont typeface="Arial"/>
              <a:buChar char="•"/>
            </a:pPr>
            <a:r>
              <a:t>Helps people to stay connected. </a:t>
            </a:r>
            <a:endParaRPr sz="1100"/>
          </a:p>
          <a:p>
            <a:pPr/>
            <a:r>
              <a:t> </a:t>
            </a:r>
            <a:endParaRPr sz="1100"/>
          </a:p>
          <a:p>
            <a:pPr/>
            <a:r>
              <a:t>Everyone loves being part of a team with team goals and </a:t>
            </a:r>
            <a:r>
              <a:t>collaborative</a:t>
            </a:r>
            <a:r>
              <a:t> networks. Volunteerism for environmental change is fun! People generally look to help; all you have to do is ask! By building this volunteer support, it gives community members ownership in the project and true interest in the public land... If you work it, you own it!</a:t>
            </a:r>
            <a:endParaRPr sz="1100"/>
          </a:p>
          <a:p>
            <a:pPr/>
            <a:r>
              <a:t> </a:t>
            </a:r>
            <a:endParaRPr sz="1100"/>
          </a:p>
          <a:p>
            <a:pPr/>
            <a:r>
              <a:t>By engaging our volunteers and challenging them to learn about the topic and to take action in their own spaces, our goal became to create a collaborative network that will have the greatest impact on invasive plant populations.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7" name="Shape 317"/>
          <p:cNvSpPr/>
          <p:nvPr>
            <p:ph type="sldImg"/>
          </p:nvPr>
        </p:nvSpPr>
        <p:spPr>
          <a:prstGeom prst="rect">
            <a:avLst/>
          </a:prstGeom>
        </p:spPr>
        <p:txBody>
          <a:bodyPr/>
          <a:lstStyle/>
          <a:p>
            <a:pPr/>
          </a:p>
        </p:txBody>
      </p:sp>
      <p:sp>
        <p:nvSpPr>
          <p:cNvPr id="318" name="Shape 318"/>
          <p:cNvSpPr/>
          <p:nvPr>
            <p:ph type="body" sz="quarter" idx="1"/>
          </p:nvPr>
        </p:nvSpPr>
        <p:spPr>
          <a:prstGeom prst="rect">
            <a:avLst/>
          </a:prstGeom>
        </p:spPr>
        <p:txBody>
          <a:bodyPr/>
          <a:lstStyle>
            <a:lvl1pPr defTabSz="924916"/>
          </a:lstStyle>
          <a:p>
            <a:pPr/>
            <a:r>
              <a:t>We are not proud, we will recruit any ole ewe.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6" name="Shape 366"/>
          <p:cNvSpPr/>
          <p:nvPr>
            <p:ph type="sldImg"/>
          </p:nvPr>
        </p:nvSpPr>
        <p:spPr>
          <a:prstGeom prst="rect">
            <a:avLst/>
          </a:prstGeom>
        </p:spPr>
        <p:txBody>
          <a:bodyPr/>
          <a:lstStyle/>
          <a:p>
            <a:pPr/>
          </a:p>
        </p:txBody>
      </p:sp>
      <p:sp>
        <p:nvSpPr>
          <p:cNvPr id="367" name="Shape 367"/>
          <p:cNvSpPr/>
          <p:nvPr>
            <p:ph type="body" sz="quarter" idx="1"/>
          </p:nvPr>
        </p:nvSpPr>
        <p:spPr>
          <a:prstGeom prst="rect">
            <a:avLst/>
          </a:prstGeom>
        </p:spPr>
        <p:txBody>
          <a:bodyPr/>
          <a:lstStyle/>
          <a:p>
            <a:pPr defTabSz="924916">
              <a:defRPr>
                <a:solidFill>
                  <a:srgbClr val="535353"/>
                </a:solidFill>
              </a:defRPr>
            </a:pPr>
            <a:r>
              <a:t>A one-day, citywide, volunteer effort to help rescue our public parks and green spaces from invasive species through hands-on removal of especially harmful trees, vines and flowering plants.</a:t>
            </a:r>
          </a:p>
          <a:p>
            <a:pPr defTabSz="924916">
              <a:defRPr>
                <a:solidFill>
                  <a:srgbClr val="535353"/>
                </a:solidFill>
              </a:defRPr>
            </a:pPr>
          </a:p>
          <a:p>
            <a:pPr defTabSz="924916">
              <a:defRPr>
                <a:solidFill>
                  <a:srgbClr val="535353"/>
                </a:solidFill>
              </a:defRPr>
            </a:pPr>
            <a:r>
              <a:t>We use the knowledge of Botanists and other horticultural experts to educate the volunteers, as to the benefits of the eradication of invasives and the benefit of replanting with natives. This knowledge is therefore implemented not only on public lands but the volunteer will take their new knowledge and enthusiasm to their own homes</a:t>
            </a:r>
          </a:p>
          <a:p>
            <a:pPr defTabSz="924916">
              <a:defRPr>
                <a:solidFill>
                  <a:srgbClr val="535353"/>
                </a:solidFill>
              </a:defRPr>
            </a:pPr>
            <a:r>
              <a:t>and continue the efforts there. </a:t>
            </a:r>
          </a:p>
          <a:p>
            <a:pPr defTabSz="924916">
              <a:defRPr>
                <a:solidFill>
                  <a:srgbClr val="535353"/>
                </a:solidFill>
              </a:defRPr>
            </a:pPr>
          </a:p>
          <a:p>
            <a:pPr defTabSz="924916">
              <a:defRPr>
                <a:solidFill>
                  <a:srgbClr val="535353"/>
                </a:solidFill>
              </a:defRPr>
            </a:pPr>
            <a:r>
              <a:t>So, let me take you back to the beginning…</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7" name="Shape 427"/>
          <p:cNvSpPr/>
          <p:nvPr>
            <p:ph type="sldImg"/>
          </p:nvPr>
        </p:nvSpPr>
        <p:spPr>
          <a:prstGeom prst="rect">
            <a:avLst/>
          </a:prstGeom>
        </p:spPr>
        <p:txBody>
          <a:bodyPr/>
          <a:lstStyle/>
          <a:p>
            <a:pPr/>
          </a:p>
        </p:txBody>
      </p:sp>
      <p:sp>
        <p:nvSpPr>
          <p:cNvPr id="428" name="Shape 428"/>
          <p:cNvSpPr/>
          <p:nvPr>
            <p:ph type="body" sz="quarter" idx="1"/>
          </p:nvPr>
        </p:nvSpPr>
        <p:spPr>
          <a:prstGeom prst="rect">
            <a:avLst/>
          </a:prstGeom>
        </p:spPr>
        <p:txBody>
          <a:bodyPr/>
          <a:lstStyle/>
          <a:p>
            <a:pPr defTabSz="924916"/>
            <a:r>
              <a:t>As Weed Wrangle® continues to grow, The Garden Club of Nashville has created a template and PR toolkit that can be easily used by all GCA clubs and other organizations across the country, to plan and execute their own Weed Wrangle® </a:t>
            </a:r>
            <a:r>
              <a:t>project.</a:t>
            </a:r>
          </a:p>
          <a:p>
            <a:pPr/>
          </a:p>
          <a:p>
            <a:pPr>
              <a:defRPr b="1"/>
            </a:pPr>
            <a:r>
              <a:t>If you would like to implement a Weed Wrangle visit website or contact Steve Manning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 name="Shape 138"/>
          <p:cNvSpPr/>
          <p:nvPr>
            <p:ph type="sldImg"/>
          </p:nvPr>
        </p:nvSpPr>
        <p:spPr>
          <a:prstGeom prst="rect">
            <a:avLst/>
          </a:prstGeom>
        </p:spPr>
        <p:txBody>
          <a:bodyPr/>
          <a:lstStyle/>
          <a:p>
            <a:pPr/>
          </a:p>
        </p:txBody>
      </p:sp>
      <p:sp>
        <p:nvSpPr>
          <p:cNvPr id="139" name="Shape 139"/>
          <p:cNvSpPr/>
          <p:nvPr>
            <p:ph type="body" sz="quarter" idx="1"/>
          </p:nvPr>
        </p:nvSpPr>
        <p:spPr>
          <a:prstGeom prst="rect">
            <a:avLst/>
          </a:prstGeom>
        </p:spPr>
        <p:txBody>
          <a:bodyPr/>
          <a:lstStyle/>
          <a:p>
            <a:pPr defTabSz="924916"/>
            <a:r>
              <a:t>As a lay person in the world of invasives, I have a conjured up memory in my head from my childhood. I remember being outdoors looking at the woods behind our house and I could see every tree trunk. Now, I can’t see any. I have a personal responsibility of my own and a shared responsibility with my community to use this new found advocacy for action.</a:t>
            </a:r>
          </a:p>
          <a:p>
            <a:pPr/>
          </a:p>
          <a:p>
            <a:pPr defTabSz="924916"/>
            <a:r>
              <a:t>Weed Wrangle® uses the knowledge of Botanists and other horticultural experts to educate the volunteers, as to the benefits of the eradication of invasives and the benefit of replanting with natives. This knowledge is therefore implemented not only on public lands but the volunteer will take their new knowledge and enthusiasm to their own homes and continue the efforts there.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 name="Shape 146"/>
          <p:cNvSpPr/>
          <p:nvPr>
            <p:ph type="sldImg"/>
          </p:nvPr>
        </p:nvSpPr>
        <p:spPr>
          <a:prstGeom prst="rect">
            <a:avLst/>
          </a:prstGeom>
        </p:spPr>
        <p:txBody>
          <a:bodyPr/>
          <a:lstStyle/>
          <a:p>
            <a:pPr/>
          </a:p>
        </p:txBody>
      </p:sp>
      <p:sp>
        <p:nvSpPr>
          <p:cNvPr id="147" name="Shape 147"/>
          <p:cNvSpPr/>
          <p:nvPr>
            <p:ph type="body" sz="quarter" idx="1"/>
          </p:nvPr>
        </p:nvSpPr>
        <p:spPr>
          <a:prstGeom prst="rect">
            <a:avLst/>
          </a:prstGeom>
        </p:spPr>
        <p:txBody>
          <a:bodyPr/>
          <a:lstStyle/>
          <a:p>
            <a:pPr>
              <a:defRPr b="1"/>
            </a:pPr>
            <a:r>
              <a:t>Partners for Plants</a:t>
            </a:r>
          </a:p>
          <a:p>
            <a:pPr>
              <a:defRPr b="1"/>
            </a:pPr>
          </a:p>
          <a:p>
            <a:pPr/>
            <a:r>
              <a:t>In 1992, The Garden Club of America launched a national program called Partners for Plants, a joint habitat restoration program of the Conservation and Horticulture Committees. Its purpose is to facilitate projects between local GCA clubs and land managers on federal, state, local and other significant public lands. Projects may include the monitoring and protection of rare, endangered and medicinal plants, the propagation and replanting of native plants and the removal of invasive plants. In cooperation with state and federal agencies, volunteers work to monitor and conserve rare plants, restore native habitats.</a:t>
            </a:r>
          </a:p>
          <a:p>
            <a:pPr/>
            <a:r>
              <a:t> </a:t>
            </a:r>
          </a:p>
          <a:p>
            <a:pPr/>
            <a:r>
              <a:t>Using botanists and other horticultural experts, these programs provide critical assistance to park managers at a time when many public lands lack critical resources.  Since the project was launched, Partners for Plants has spawned over 500 projects across the country. </a:t>
            </a:r>
          </a:p>
          <a:p>
            <a:pPr/>
            <a:r>
              <a:t> </a:t>
            </a:r>
          </a:p>
          <a:p>
            <a:pPr>
              <a:defRPr b="1"/>
            </a:pPr>
            <a:r>
              <a:t>One especially successful model is Weed Wrangle®.</a:t>
            </a:r>
          </a:p>
          <a:p>
            <a:pPr/>
            <a:r>
              <a:t> </a:t>
            </a:r>
          </a:p>
          <a:p>
            <a:pPr/>
            <a:r>
              <a:t>GCA’s influence, over the years, has been especially pronounced in areas regarding plants and plant scientists. In 1997, in a meeting with Secretary of the Interior Bruce Babbitt, and then in ’98 and ’99, GCA called for more botanists in the federal workforce to ensure proper ecosystem management.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Shape 177"/>
          <p:cNvSpPr/>
          <p:nvPr>
            <p:ph type="sldImg"/>
          </p:nvPr>
        </p:nvSpPr>
        <p:spPr>
          <a:prstGeom prst="rect">
            <a:avLst/>
          </a:prstGeom>
        </p:spPr>
        <p:txBody>
          <a:bodyPr/>
          <a:lstStyle/>
          <a:p>
            <a:pPr/>
          </a:p>
        </p:txBody>
      </p:sp>
      <p:sp>
        <p:nvSpPr>
          <p:cNvPr id="178" name="Shape 178"/>
          <p:cNvSpPr/>
          <p:nvPr>
            <p:ph type="body" sz="quarter" idx="1"/>
          </p:nvPr>
        </p:nvSpPr>
        <p:spPr>
          <a:prstGeom prst="rect">
            <a:avLst/>
          </a:prstGeom>
        </p:spPr>
        <p:txBody>
          <a:bodyPr/>
          <a:lstStyle/>
          <a:p>
            <a:pPr/>
            <a:r>
              <a:t>I was the brand new President of the Garden Club of Nashville, when I received a call from Georgia Schell from Portland, OR, the then P4P Vice Chair, saying that she and her husband Steve were coming to Nashville and wanted to see our P4P project.  As we drove around the 3200 acre Warner Parks, a city park in Nashville, they kept asking,</a:t>
            </a:r>
          </a:p>
          <a:p>
            <a:pPr/>
          </a:p>
          <a:p>
            <a:pPr/>
            <a:r>
              <a:t>“What is all that stuff?” They didn’t know Japanese Honeysuckle and Privet. Our invasives were not the same as their invasives in Oregon. They were shocked to see amount of it we had. They had no idea how destructive Japanese Honeysuckle and Privet could be. They said if you were to get it out of the park, it would still be across the street in that persons yard.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Shape 192"/>
          <p:cNvSpPr/>
          <p:nvPr>
            <p:ph type="sldImg"/>
          </p:nvPr>
        </p:nvSpPr>
        <p:spPr>
          <a:prstGeom prst="rect">
            <a:avLst/>
          </a:prstGeom>
        </p:spPr>
        <p:txBody>
          <a:bodyPr/>
          <a:lstStyle/>
          <a:p>
            <a:pPr/>
          </a:p>
        </p:txBody>
      </p:sp>
      <p:sp>
        <p:nvSpPr>
          <p:cNvPr id="193" name="Shape 193"/>
          <p:cNvSpPr/>
          <p:nvPr>
            <p:ph type="body" sz="quarter" idx="1"/>
          </p:nvPr>
        </p:nvSpPr>
        <p:spPr>
          <a:prstGeom prst="rect">
            <a:avLst/>
          </a:prstGeom>
        </p:spPr>
        <p:txBody>
          <a:bodyPr/>
          <a:lstStyle/>
          <a:p>
            <a:pPr/>
            <a:r>
              <a:t>The idea was massaged through a series of conversations with The Warner Parks, Weed Wrangle® Co-Coordinator Elizabeth Lamar and our secret weapon, Steve Manning.  Steve, who you all know, is a native Nashvillian and along with Lee Patrick, owner of Invasive Plant Control. During one of our many meetings, Steve said to us, “The Garden Club of America with it’s leadership abilities have engaged a target audience that professionals have not been able to educate.”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Shape 200"/>
          <p:cNvSpPr/>
          <p:nvPr>
            <p:ph type="sldImg"/>
          </p:nvPr>
        </p:nvSpPr>
        <p:spPr>
          <a:prstGeom prst="rect">
            <a:avLst/>
          </a:prstGeom>
        </p:spPr>
        <p:txBody>
          <a:bodyPr/>
          <a:lstStyle/>
          <a:p>
            <a:pPr/>
          </a:p>
        </p:txBody>
      </p:sp>
      <p:sp>
        <p:nvSpPr>
          <p:cNvPr id="201" name="Shape 201"/>
          <p:cNvSpPr/>
          <p:nvPr>
            <p:ph type="body" sz="quarter" idx="1"/>
          </p:nvPr>
        </p:nvSpPr>
        <p:spPr>
          <a:prstGeom prst="rect">
            <a:avLst/>
          </a:prstGeom>
        </p:spPr>
        <p:txBody>
          <a:bodyPr/>
          <a:lstStyle/>
          <a:p>
            <a:pPr/>
            <a:r>
              <a:t>Fast forward 10 years, to hear Park leaders increasingly complain that they cannot find botanists and other plant scientists prepared to address the challenges caused by a rapidly changing environment. That’s why, in 2017, the Garden Club of America along with the Chicago Botanic Garden and 60 other distinguished organizations endorsed  H.R.1054, familiarly known as the Botanical Sciences Bill, promoting the employment of botanists on public lands and the preservation of native plant materials.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Shape 207"/>
          <p:cNvSpPr/>
          <p:nvPr>
            <p:ph type="sldImg"/>
          </p:nvPr>
        </p:nvSpPr>
        <p:spPr>
          <a:prstGeom prst="rect">
            <a:avLst/>
          </a:prstGeom>
        </p:spPr>
        <p:txBody>
          <a:bodyPr/>
          <a:lstStyle/>
          <a:p>
            <a:pPr/>
          </a:p>
        </p:txBody>
      </p:sp>
      <p:sp>
        <p:nvSpPr>
          <p:cNvPr id="208" name="Shape 208"/>
          <p:cNvSpPr/>
          <p:nvPr>
            <p:ph type="body" sz="quarter" idx="1"/>
          </p:nvPr>
        </p:nvSpPr>
        <p:spPr>
          <a:prstGeom prst="rect">
            <a:avLst/>
          </a:prstGeom>
        </p:spPr>
        <p:txBody>
          <a:bodyPr/>
          <a:lstStyle/>
          <a:p>
            <a:pPr/>
            <a:r>
              <a:t>We quickly realized that partnerships/collaboration were the only answer…</a:t>
            </a:r>
          </a:p>
          <a:p>
            <a:pPr/>
            <a:r>
              <a:t> </a:t>
            </a:r>
          </a:p>
          <a:p>
            <a:pPr defTabSz="924916"/>
            <a:r>
              <a:t>So idea for the Weed Wrangle® was born that October day in 2013.  My sister-in-law, a songwriter, thought of the name Weed Wrangle® and a friend of my daughters designed the logo and the GCNashville trademarked the name. It was our first collaborative effort!</a:t>
            </a:r>
          </a:p>
          <a:p>
            <a:pPr/>
          </a:p>
          <a:p>
            <a:pPr/>
            <a:r>
              <a:t>Steve went on to say, “Collaboration through community partnerships is the answer to eradication of invasives and the renewal of natives.” Steve Manning and Lee Patrick have been instrumental in the development of Weed Wrangle®. They have challenged us, they have lead us with passion for the project, they have educated us and they encouraged us. </a:t>
            </a:r>
          </a:p>
          <a:p>
            <a:pPr/>
            <a:r>
              <a:t> </a:t>
            </a:r>
          </a:p>
          <a:p>
            <a:pPr>
              <a:defRPr b="1"/>
            </a:pPr>
            <a:r>
              <a:t>So, in a nut shell, that is what we did</a:t>
            </a:r>
            <a:r>
              <a:rPr b="0"/>
              <a:t>.</a:t>
            </a:r>
            <a:endParaRPr b="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Shape 226"/>
          <p:cNvSpPr/>
          <p:nvPr>
            <p:ph type="sldImg"/>
          </p:nvPr>
        </p:nvSpPr>
        <p:spPr>
          <a:prstGeom prst="rect">
            <a:avLst/>
          </a:prstGeom>
        </p:spPr>
        <p:txBody>
          <a:bodyPr/>
          <a:lstStyle/>
          <a:p>
            <a:pPr/>
          </a:p>
        </p:txBody>
      </p:sp>
      <p:sp>
        <p:nvSpPr>
          <p:cNvPr id="227" name="Shape 227"/>
          <p:cNvSpPr/>
          <p:nvPr>
            <p:ph type="body" sz="quarter" idx="1"/>
          </p:nvPr>
        </p:nvSpPr>
        <p:spPr>
          <a:prstGeom prst="rect">
            <a:avLst/>
          </a:prstGeom>
        </p:spPr>
        <p:txBody>
          <a:bodyPr/>
          <a:lstStyle/>
          <a:p>
            <a:pPr/>
            <a:r>
              <a:t>When he made that statement, I was not really sure what he meant? You mean everybody does not understand? So we realized that education had to be a factor in eradication. Different voice, same message.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 name="Shape 238"/>
          <p:cNvSpPr/>
          <p:nvPr>
            <p:ph type="sldImg"/>
          </p:nvPr>
        </p:nvSpPr>
        <p:spPr>
          <a:prstGeom prst="rect">
            <a:avLst/>
          </a:prstGeom>
        </p:spPr>
        <p:txBody>
          <a:bodyPr/>
          <a:lstStyle/>
          <a:p>
            <a:pPr/>
          </a:p>
        </p:txBody>
      </p:sp>
      <p:sp>
        <p:nvSpPr>
          <p:cNvPr id="239" name="Shape 239"/>
          <p:cNvSpPr/>
          <p:nvPr>
            <p:ph type="body" sz="quarter" idx="1"/>
          </p:nvPr>
        </p:nvSpPr>
        <p:spPr>
          <a:prstGeom prst="rect">
            <a:avLst/>
          </a:prstGeom>
        </p:spPr>
        <p:txBody>
          <a:bodyPr/>
          <a:lstStyle/>
          <a:p>
            <a:pPr/>
            <a:r>
              <a:t>We quickly realized that partnerships/collaboration were the only answer…</a:t>
            </a:r>
          </a:p>
          <a:p>
            <a:pPr/>
            <a:r>
              <a:t> </a:t>
            </a:r>
          </a:p>
          <a:p>
            <a:pPr defTabSz="924916"/>
            <a:r>
              <a:t>So idea for the Weed Wrangle® was born that October day in 2013.  My sister-in-law, a songwriter, thought of the name Weed Wrangle® and a friend of my daughters designed the logo and the GCNashville trademarked the name. It was our first collaborative effort!</a:t>
            </a:r>
          </a:p>
          <a:p>
            <a:pPr/>
          </a:p>
          <a:p>
            <a:pPr/>
            <a:r>
              <a:t>Steve went on to say, “Collaboration through community partnerships is the answer to eradication of invasives and the renewal of natives.” Steve Manning and Lee Patrick have been instrumental in the development of Weed Wrangle®. They have challenged us, they have lead us with passion for the project, they have educated us and they encouraged us. </a:t>
            </a:r>
          </a:p>
          <a:p>
            <a:pPr/>
            <a:r>
              <a:t> </a:t>
            </a:r>
          </a:p>
          <a:p>
            <a:pPr>
              <a:defRPr b="1"/>
            </a:pPr>
            <a:r>
              <a:t>So, in a nut shell, that is what we did</a:t>
            </a:r>
            <a:r>
              <a:rPr b="0"/>
              <a:t>.</a:t>
            </a:r>
            <a:endParaRPr b="0"/>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Slide">
    <p:spTree>
      <p:nvGrpSpPr>
        <p:cNvPr id="1" name=""/>
        <p:cNvGrpSpPr/>
        <p:nvPr/>
      </p:nvGrpSpPr>
      <p:grpSpPr>
        <a:xfrm>
          <a:off x="0" y="0"/>
          <a:ext cx="0" cy="0"/>
          <a:chOff x="0" y="0"/>
          <a:chExt cx="0" cy="0"/>
        </a:xfrm>
      </p:grpSpPr>
      <p:sp>
        <p:nvSpPr>
          <p:cNvPr id="12" name="Title Text"/>
          <p:cNvSpPr txBox="1"/>
          <p:nvPr>
            <p:ph type="title"/>
          </p:nvPr>
        </p:nvSpPr>
        <p:spPr>
          <a:xfrm>
            <a:off x="685800" y="1122362"/>
            <a:ext cx="7772400" cy="2387601"/>
          </a:xfrm>
          <a:prstGeom prst="rect">
            <a:avLst/>
          </a:prstGeom>
        </p:spPr>
        <p:txBody>
          <a:bodyPr anchor="b"/>
          <a:lstStyle>
            <a:lvl1pPr algn="ctr">
              <a:defRPr sz="6000"/>
            </a:lvl1pPr>
          </a:lstStyle>
          <a:p>
            <a:pPr/>
            <a:r>
              <a:t>Title Text</a:t>
            </a:r>
          </a:p>
        </p:txBody>
      </p:sp>
      <p:sp>
        <p:nvSpPr>
          <p:cNvPr id="13" name="Body Level One…"/>
          <p:cNvSpPr txBox="1"/>
          <p:nvPr>
            <p:ph type="body" sz="quarter" idx="1"/>
          </p:nvPr>
        </p:nvSpPr>
        <p:spPr>
          <a:xfrm>
            <a:off x="1143000" y="3602037"/>
            <a:ext cx="6858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4" name="Slide Number"/>
          <p:cNvSpPr txBox="1"/>
          <p:nvPr>
            <p:ph type="sldNum" sz="quarter" idx="2"/>
          </p:nvPr>
        </p:nvSpPr>
        <p:spPr>
          <a:xfrm>
            <a:off x="628650" y="6404292"/>
            <a:ext cx="263982" cy="26924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93" name="Title Text"/>
          <p:cNvSpPr txBox="1"/>
          <p:nvPr>
            <p:ph type="title"/>
          </p:nvPr>
        </p:nvSpPr>
        <p:spPr>
          <a:prstGeom prst="rect">
            <a:avLst/>
          </a:prstGeom>
        </p:spPr>
        <p:txBody>
          <a:bodyPr/>
          <a:lstStyle>
            <a:lvl1pPr>
              <a:defRPr>
                <a:latin typeface="+mj-lt"/>
                <a:ea typeface="+mj-ea"/>
                <a:cs typeface="+mj-cs"/>
                <a:sym typeface="Helvetica"/>
              </a:defRPr>
            </a:lvl1pPr>
          </a:lstStyle>
          <a:p>
            <a:pPr/>
            <a:r>
              <a:t>Title Text</a:t>
            </a:r>
          </a:p>
        </p:txBody>
      </p:sp>
      <p:sp>
        <p:nvSpPr>
          <p:cNvPr id="94"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102" name="Title Text"/>
          <p:cNvSpPr txBox="1"/>
          <p:nvPr>
            <p:ph type="title"/>
          </p:nvPr>
        </p:nvSpPr>
        <p:spPr>
          <a:prstGeom prst="rect">
            <a:avLst/>
          </a:prstGeom>
        </p:spPr>
        <p:txBody>
          <a:bodyPr/>
          <a:lstStyle>
            <a:lvl1pPr>
              <a:defRPr>
                <a:latin typeface="+mj-lt"/>
                <a:ea typeface="+mj-ea"/>
                <a:cs typeface="+mj-cs"/>
                <a:sym typeface="Helvetica"/>
              </a:defRPr>
            </a:lvl1pPr>
          </a:lstStyle>
          <a:p>
            <a:pPr/>
            <a:r>
              <a:t>Title Text</a:t>
            </a:r>
          </a:p>
        </p:txBody>
      </p:sp>
      <p:sp>
        <p:nvSpPr>
          <p:cNvPr id="103" name="Body Level One…"/>
          <p:cNvSpPr txBox="1"/>
          <p:nvPr>
            <p:ph type="body" sz="half" idx="1"/>
          </p:nvPr>
        </p:nvSpPr>
        <p:spPr>
          <a:xfrm>
            <a:off x="628650" y="1825625"/>
            <a:ext cx="38862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04" name="Slide Number"/>
          <p:cNvSpPr txBox="1"/>
          <p:nvPr>
            <p:ph type="sldNum" sz="quarter" idx="2"/>
          </p:nvPr>
        </p:nvSpPr>
        <p:spPr>
          <a:xfrm>
            <a:off x="628650" y="6404294"/>
            <a:ext cx="263982" cy="26924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sp>
        <p:nvSpPr>
          <p:cNvPr id="111" name="Slide Number"/>
          <p:cNvSpPr txBox="1"/>
          <p:nvPr>
            <p:ph type="sldNum" sz="quarter" idx="2"/>
          </p:nvPr>
        </p:nvSpPr>
        <p:spPr>
          <a:xfrm>
            <a:off x="8176259" y="6248400"/>
            <a:ext cx="281941" cy="287087"/>
          </a:xfrm>
          <a:prstGeom prst="rect">
            <a:avLst/>
          </a:prstGeom>
        </p:spPr>
        <p:txBody>
          <a:bodyPr anchor="t"/>
          <a:lstStyle>
            <a:lvl1pPr algn="r" defTabSz="914400">
              <a:defRPr sz="1400">
                <a:solidFill>
                  <a:srgbClr val="000000"/>
                </a:solid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1" name="Title Text"/>
          <p:cNvSpPr txBox="1"/>
          <p:nvPr>
            <p:ph type="title"/>
          </p:nvPr>
        </p:nvSpPr>
        <p:spPr>
          <a:prstGeom prst="rect">
            <a:avLst/>
          </a:prstGeom>
        </p:spPr>
        <p:txBody>
          <a:bodyPr/>
          <a:lstStyle/>
          <a:p>
            <a:pPr/>
            <a:r>
              <a:t>Title Text</a:t>
            </a:r>
          </a:p>
        </p:txBody>
      </p:sp>
      <p:sp>
        <p:nvSpPr>
          <p:cNvPr id="22"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 Header">
    <p:spTree>
      <p:nvGrpSpPr>
        <p:cNvPr id="1" name=""/>
        <p:cNvGrpSpPr/>
        <p:nvPr/>
      </p:nvGrpSpPr>
      <p:grpSpPr>
        <a:xfrm>
          <a:off x="0" y="0"/>
          <a:ext cx="0" cy="0"/>
          <a:chOff x="0" y="0"/>
          <a:chExt cx="0" cy="0"/>
        </a:xfrm>
      </p:grpSpPr>
      <p:sp>
        <p:nvSpPr>
          <p:cNvPr id="30" name="Title Text"/>
          <p:cNvSpPr txBox="1"/>
          <p:nvPr>
            <p:ph type="title"/>
          </p:nvPr>
        </p:nvSpPr>
        <p:spPr>
          <a:xfrm>
            <a:off x="623887" y="1709739"/>
            <a:ext cx="7886701" cy="2852737"/>
          </a:xfrm>
          <a:prstGeom prst="rect">
            <a:avLst/>
          </a:prstGeom>
        </p:spPr>
        <p:txBody>
          <a:bodyPr anchor="b"/>
          <a:lstStyle>
            <a:lvl1pPr>
              <a:defRPr sz="6000"/>
            </a:lvl1pPr>
          </a:lstStyle>
          <a:p>
            <a:pPr/>
            <a:r>
              <a:t>Title Text</a:t>
            </a:r>
          </a:p>
        </p:txBody>
      </p:sp>
      <p:sp>
        <p:nvSpPr>
          <p:cNvPr id="31" name="Body Level One…"/>
          <p:cNvSpPr txBox="1"/>
          <p:nvPr>
            <p:ph type="body" sz="quarter" idx="1"/>
          </p:nvPr>
        </p:nvSpPr>
        <p:spPr>
          <a:xfrm>
            <a:off x="623887" y="4589464"/>
            <a:ext cx="7886701" cy="1500188"/>
          </a:xfrm>
          <a:prstGeom prst="rect">
            <a:avLst/>
          </a:prstGeom>
        </p:spPr>
        <p:txBody>
          <a:bodyPr/>
          <a:lstStyle>
            <a:lvl1pPr marL="0" indent="0">
              <a:buSzTx/>
              <a:buFontTx/>
              <a:buNone/>
              <a:defRPr sz="2400"/>
            </a:lvl1pPr>
            <a:lvl2pPr marL="0" indent="457200">
              <a:buSzTx/>
              <a:buFontTx/>
              <a:buNone/>
              <a:defRPr sz="2400"/>
            </a:lvl2pPr>
            <a:lvl3pPr marL="0" indent="914400">
              <a:buSzTx/>
              <a:buFontTx/>
              <a:buNone/>
              <a:defRPr sz="2400"/>
            </a:lvl3pPr>
            <a:lvl4pPr marL="0" indent="1371600">
              <a:buSzTx/>
              <a:buFontTx/>
              <a:buNone/>
              <a:defRPr sz="2400"/>
            </a:lvl4pPr>
            <a:lvl5pPr marL="0" indent="1828800">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32" name="Slide Number"/>
          <p:cNvSpPr txBox="1"/>
          <p:nvPr>
            <p:ph type="sldNum" sz="quarter" idx="2"/>
          </p:nvPr>
        </p:nvSpPr>
        <p:spPr>
          <a:xfrm>
            <a:off x="612026" y="6404294"/>
            <a:ext cx="263983" cy="26924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9" name="Title Text"/>
          <p:cNvSpPr txBox="1"/>
          <p:nvPr>
            <p:ph type="title"/>
          </p:nvPr>
        </p:nvSpPr>
        <p:spPr>
          <a:prstGeom prst="rect">
            <a:avLst/>
          </a:prstGeom>
        </p:spPr>
        <p:txBody>
          <a:bodyPr/>
          <a:lstStyle/>
          <a:p>
            <a:pPr/>
            <a:r>
              <a:t>Title Text</a:t>
            </a:r>
          </a:p>
        </p:txBody>
      </p:sp>
      <p:sp>
        <p:nvSpPr>
          <p:cNvPr id="40" name="Body Level One…"/>
          <p:cNvSpPr txBox="1"/>
          <p:nvPr>
            <p:ph type="body" sz="half" idx="1"/>
          </p:nvPr>
        </p:nvSpPr>
        <p:spPr>
          <a:xfrm>
            <a:off x="628650" y="1825625"/>
            <a:ext cx="38862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xfrm>
            <a:off x="628650" y="6404294"/>
            <a:ext cx="263982" cy="26924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8" name="Title Text"/>
          <p:cNvSpPr txBox="1"/>
          <p:nvPr>
            <p:ph type="title"/>
          </p:nvPr>
        </p:nvSpPr>
        <p:spPr>
          <a:xfrm>
            <a:off x="629841" y="365125"/>
            <a:ext cx="7886701" cy="1325564"/>
          </a:xfrm>
          <a:prstGeom prst="rect">
            <a:avLst/>
          </a:prstGeom>
        </p:spPr>
        <p:txBody>
          <a:bodyPr/>
          <a:lstStyle/>
          <a:p>
            <a:pPr/>
            <a:r>
              <a:t>Title Text</a:t>
            </a:r>
          </a:p>
        </p:txBody>
      </p:sp>
      <p:sp>
        <p:nvSpPr>
          <p:cNvPr id="49" name="Body Level One…"/>
          <p:cNvSpPr txBox="1"/>
          <p:nvPr>
            <p:ph type="body" sz="quarter" idx="1"/>
          </p:nvPr>
        </p:nvSpPr>
        <p:spPr>
          <a:xfrm>
            <a:off x="629841" y="1681163"/>
            <a:ext cx="3868341" cy="823913"/>
          </a:xfrm>
          <a:prstGeom prst="rect">
            <a:avLst/>
          </a:prstGeom>
        </p:spPr>
        <p:txBody>
          <a:bodyPr anchor="b"/>
          <a:lstStyle>
            <a:lvl1pPr marL="0" indent="0">
              <a:buSzTx/>
              <a:buFontTx/>
              <a:buNone/>
              <a:defRPr b="1" sz="2400">
                <a:latin typeface="Myriad Pro"/>
                <a:ea typeface="Myriad Pro"/>
                <a:cs typeface="Myriad Pro"/>
                <a:sym typeface="Myriad Pro"/>
              </a:defRPr>
            </a:lvl1pPr>
            <a:lvl2pPr marL="0" indent="457200">
              <a:buSzTx/>
              <a:buFontTx/>
              <a:buNone/>
              <a:defRPr b="1" sz="2400">
                <a:latin typeface="Myriad Pro"/>
                <a:ea typeface="Myriad Pro"/>
                <a:cs typeface="Myriad Pro"/>
                <a:sym typeface="Myriad Pro"/>
              </a:defRPr>
            </a:lvl2pPr>
            <a:lvl3pPr marL="0" indent="914400">
              <a:buSzTx/>
              <a:buFontTx/>
              <a:buNone/>
              <a:defRPr b="1" sz="2400">
                <a:latin typeface="Myriad Pro"/>
                <a:ea typeface="Myriad Pro"/>
                <a:cs typeface="Myriad Pro"/>
                <a:sym typeface="Myriad Pro"/>
              </a:defRPr>
            </a:lvl3pPr>
            <a:lvl4pPr marL="0" indent="1371600">
              <a:buSzTx/>
              <a:buFontTx/>
              <a:buNone/>
              <a:defRPr b="1" sz="2400">
                <a:latin typeface="Myriad Pro"/>
                <a:ea typeface="Myriad Pro"/>
                <a:cs typeface="Myriad Pro"/>
                <a:sym typeface="Myriad Pro"/>
              </a:defRPr>
            </a:lvl4pPr>
            <a:lvl5pPr marL="0" indent="1828800">
              <a:buSzTx/>
              <a:buFontTx/>
              <a:buNone/>
              <a:defRPr b="1" sz="2400">
                <a:latin typeface="Myriad Pro"/>
                <a:ea typeface="Myriad Pro"/>
                <a:cs typeface="Myriad Pro"/>
                <a:sym typeface="Myriad Pro"/>
              </a:defRPr>
            </a:lvl5pPr>
          </a:lstStyle>
          <a:p>
            <a:pPr/>
            <a:r>
              <a:t>Body Level One</a:t>
            </a:r>
          </a:p>
          <a:p>
            <a:pPr lvl="1"/>
            <a:r>
              <a:t>Body Level Two</a:t>
            </a:r>
          </a:p>
          <a:p>
            <a:pPr lvl="2"/>
            <a:r>
              <a:t>Body Level Three</a:t>
            </a:r>
          </a:p>
          <a:p>
            <a:pPr lvl="3"/>
            <a:r>
              <a:t>Body Level Four</a:t>
            </a:r>
          </a:p>
          <a:p>
            <a:pPr lvl="4"/>
            <a:r>
              <a:t>Body Level Five</a:t>
            </a:r>
          </a:p>
        </p:txBody>
      </p:sp>
      <p:sp>
        <p:nvSpPr>
          <p:cNvPr id="50" name="Text Placeholder 4"/>
          <p:cNvSpPr/>
          <p:nvPr>
            <p:ph type="body" sz="quarter" idx="13"/>
          </p:nvPr>
        </p:nvSpPr>
        <p:spPr>
          <a:xfrm>
            <a:off x="4629150" y="1681163"/>
            <a:ext cx="3887392" cy="823913"/>
          </a:xfrm>
          <a:prstGeom prst="rect">
            <a:avLst/>
          </a:prstGeom>
        </p:spPr>
        <p:txBody>
          <a:bodyPr anchor="b"/>
          <a:lstStyle/>
          <a:p>
            <a:pPr marL="0" indent="0">
              <a:buSzTx/>
              <a:buFontTx/>
              <a:buNone/>
              <a:defRPr b="1" sz="2400">
                <a:latin typeface="Myriad Pro"/>
                <a:ea typeface="Myriad Pro"/>
                <a:cs typeface="Myriad Pro"/>
                <a:sym typeface="Myriad Pro"/>
              </a:defRPr>
            </a:pPr>
          </a:p>
        </p:txBody>
      </p:sp>
      <p:sp>
        <p:nvSpPr>
          <p:cNvPr id="51" name="Slide Number"/>
          <p:cNvSpPr txBox="1"/>
          <p:nvPr>
            <p:ph type="sldNum" sz="quarter" idx="2"/>
          </p:nvPr>
        </p:nvSpPr>
        <p:spPr>
          <a:xfrm>
            <a:off x="628650" y="6431671"/>
            <a:ext cx="263982" cy="26924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8" name="Title Text"/>
          <p:cNvSpPr txBox="1"/>
          <p:nvPr>
            <p:ph type="title"/>
          </p:nvPr>
        </p:nvSpPr>
        <p:spPr>
          <a:prstGeom prst="rect">
            <a:avLst/>
          </a:prstGeom>
        </p:spPr>
        <p:txBody>
          <a:bodyPr/>
          <a:lstStyle/>
          <a:p>
            <a:pPr/>
            <a:r>
              <a:t>Title Text</a:t>
            </a:r>
          </a:p>
        </p:txBody>
      </p:sp>
      <p:sp>
        <p:nvSpPr>
          <p:cNvPr id="59" name="Slide Number"/>
          <p:cNvSpPr txBox="1"/>
          <p:nvPr>
            <p:ph type="sldNum" sz="quarter" idx="2"/>
          </p:nvPr>
        </p:nvSpPr>
        <p:spPr>
          <a:xfrm>
            <a:off x="628650" y="6404292"/>
            <a:ext cx="263982" cy="26924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6" name="Slide Number"/>
          <p:cNvSpPr txBox="1"/>
          <p:nvPr>
            <p:ph type="sldNum" sz="quarter" idx="2"/>
          </p:nvPr>
        </p:nvSpPr>
        <p:spPr>
          <a:xfrm>
            <a:off x="628650" y="6404292"/>
            <a:ext cx="263982" cy="26924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3" name="Title Text"/>
          <p:cNvSpPr txBox="1"/>
          <p:nvPr>
            <p:ph type="title"/>
          </p:nvPr>
        </p:nvSpPr>
        <p:spPr>
          <a:xfrm>
            <a:off x="629841" y="457200"/>
            <a:ext cx="2949178" cy="1600200"/>
          </a:xfrm>
          <a:prstGeom prst="rect">
            <a:avLst/>
          </a:prstGeom>
        </p:spPr>
        <p:txBody>
          <a:bodyPr/>
          <a:lstStyle>
            <a:lvl1pPr>
              <a:defRPr sz="3200"/>
            </a:lvl1pPr>
          </a:lstStyle>
          <a:p>
            <a:pPr/>
            <a:r>
              <a:t>Title Text</a:t>
            </a:r>
          </a:p>
        </p:txBody>
      </p:sp>
      <p:sp>
        <p:nvSpPr>
          <p:cNvPr id="74" name="Body Level One…"/>
          <p:cNvSpPr txBox="1"/>
          <p:nvPr>
            <p:ph type="body" sz="half" idx="1"/>
          </p:nvPr>
        </p:nvSpPr>
        <p:spPr>
          <a:xfrm>
            <a:off x="3887391" y="987425"/>
            <a:ext cx="4629151" cy="4873626"/>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5" name="Text Placeholder 3"/>
          <p:cNvSpPr/>
          <p:nvPr>
            <p:ph type="body" sz="quarter" idx="13"/>
          </p:nvPr>
        </p:nvSpPr>
        <p:spPr>
          <a:xfrm>
            <a:off x="629840" y="2057400"/>
            <a:ext cx="2949180" cy="3811588"/>
          </a:xfrm>
          <a:prstGeom prst="rect">
            <a:avLst/>
          </a:prstGeom>
        </p:spPr>
        <p:txBody>
          <a:bodyPr/>
          <a:lstStyle/>
          <a:p>
            <a:pPr marL="0" indent="0">
              <a:buSzTx/>
              <a:buFontTx/>
              <a:buNone/>
              <a:defRPr sz="1600"/>
            </a:pPr>
          </a:p>
        </p:txBody>
      </p:sp>
      <p:sp>
        <p:nvSpPr>
          <p:cNvPr id="76" name="Slide Number"/>
          <p:cNvSpPr txBox="1"/>
          <p:nvPr>
            <p:ph type="sldNum" sz="quarter" idx="2"/>
          </p:nvPr>
        </p:nvSpPr>
        <p:spPr>
          <a:xfrm>
            <a:off x="628650" y="6404294"/>
            <a:ext cx="263982" cy="26924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icture with Caption">
    <p:spTree>
      <p:nvGrpSpPr>
        <p:cNvPr id="1" name=""/>
        <p:cNvGrpSpPr/>
        <p:nvPr/>
      </p:nvGrpSpPr>
      <p:grpSpPr>
        <a:xfrm>
          <a:off x="0" y="0"/>
          <a:ext cx="0" cy="0"/>
          <a:chOff x="0" y="0"/>
          <a:chExt cx="0" cy="0"/>
        </a:xfrm>
      </p:grpSpPr>
      <p:sp>
        <p:nvSpPr>
          <p:cNvPr id="83" name="Title Text"/>
          <p:cNvSpPr txBox="1"/>
          <p:nvPr>
            <p:ph type="title"/>
          </p:nvPr>
        </p:nvSpPr>
        <p:spPr>
          <a:xfrm>
            <a:off x="629841" y="457200"/>
            <a:ext cx="2949178" cy="1600200"/>
          </a:xfrm>
          <a:prstGeom prst="rect">
            <a:avLst/>
          </a:prstGeom>
        </p:spPr>
        <p:txBody>
          <a:bodyPr/>
          <a:lstStyle>
            <a:lvl1pPr>
              <a:defRPr sz="3200"/>
            </a:lvl1pPr>
          </a:lstStyle>
          <a:p>
            <a:pPr/>
            <a:r>
              <a:t>Title Text</a:t>
            </a:r>
          </a:p>
        </p:txBody>
      </p:sp>
      <p:sp>
        <p:nvSpPr>
          <p:cNvPr id="84" name="Picture Placeholder 2"/>
          <p:cNvSpPr/>
          <p:nvPr>
            <p:ph type="pic" sz="half" idx="13"/>
          </p:nvPr>
        </p:nvSpPr>
        <p:spPr>
          <a:xfrm>
            <a:off x="3887391" y="987425"/>
            <a:ext cx="4629151" cy="4873626"/>
          </a:xfrm>
          <a:prstGeom prst="rect">
            <a:avLst/>
          </a:prstGeom>
        </p:spPr>
        <p:txBody>
          <a:bodyPr lIns="91439" rIns="91439">
            <a:noAutofit/>
          </a:bodyPr>
          <a:lstStyle/>
          <a:p>
            <a:pPr/>
          </a:p>
        </p:txBody>
      </p:sp>
      <p:sp>
        <p:nvSpPr>
          <p:cNvPr id="85" name="Body Level One…"/>
          <p:cNvSpPr txBox="1"/>
          <p:nvPr>
            <p:ph type="body" sz="quarter" idx="1"/>
          </p:nvPr>
        </p:nvSpPr>
        <p:spPr>
          <a:xfrm>
            <a:off x="629841" y="2057400"/>
            <a:ext cx="2949178"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6" name="Slide Number"/>
          <p:cNvSpPr txBox="1"/>
          <p:nvPr>
            <p:ph type="sldNum" sz="quarter" idx="2"/>
          </p:nvPr>
        </p:nvSpPr>
        <p:spPr>
          <a:xfrm>
            <a:off x="628650" y="6404292"/>
            <a:ext cx="263982" cy="26924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628650" y="365125"/>
            <a:ext cx="7886700" cy="1325564"/>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Title Text</a:t>
            </a:r>
          </a:p>
        </p:txBody>
      </p:sp>
      <p:sp>
        <p:nvSpPr>
          <p:cNvPr id="3" name="Body Level One…"/>
          <p:cNvSpPr txBox="1"/>
          <p:nvPr>
            <p:ph type="body" idx="1"/>
          </p:nvPr>
        </p:nvSpPr>
        <p:spPr>
          <a:xfrm>
            <a:off x="628650" y="1825625"/>
            <a:ext cx="7886700" cy="435133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pic>
        <p:nvPicPr>
          <p:cNvPr id="4" name="Picture 6" descr="Picture 6"/>
          <p:cNvPicPr>
            <a:picLocks noChangeAspect="1"/>
          </p:cNvPicPr>
          <p:nvPr/>
        </p:nvPicPr>
        <p:blipFill>
          <a:blip r:embed="rId2">
            <a:extLst/>
          </a:blip>
          <a:stretch>
            <a:fillRect/>
          </a:stretch>
        </p:blipFill>
        <p:spPr>
          <a:xfrm>
            <a:off x="6457950" y="6103373"/>
            <a:ext cx="2286000" cy="505957"/>
          </a:xfrm>
          <a:prstGeom prst="rect">
            <a:avLst/>
          </a:prstGeom>
          <a:ln w="12700">
            <a:miter lim="400000"/>
          </a:ln>
        </p:spPr>
      </p:pic>
      <p:sp>
        <p:nvSpPr>
          <p:cNvPr id="5" name="Slide Number"/>
          <p:cNvSpPr txBox="1"/>
          <p:nvPr>
            <p:ph type="sldNum" sz="quarter" idx="2"/>
          </p:nvPr>
        </p:nvSpPr>
        <p:spPr>
          <a:xfrm>
            <a:off x="628650" y="6411602"/>
            <a:ext cx="263982" cy="269241"/>
          </a:xfrm>
          <a:prstGeom prst="rect">
            <a:avLst/>
          </a:prstGeom>
          <a:ln w="12700">
            <a:miter lim="400000"/>
          </a:ln>
        </p:spPr>
        <p:txBody>
          <a:bodyPr wrap="none" lIns="45719" rIns="45719" anchor="ctr">
            <a:spAutoFit/>
          </a:bodyPr>
          <a:lstStyle>
            <a:lvl1pPr>
              <a:defRPr sz="12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Myriad Pro"/>
          <a:ea typeface="Myriad Pro"/>
          <a:cs typeface="Myriad Pro"/>
          <a:sym typeface="Myriad Pro"/>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Myriad Pro"/>
          <a:ea typeface="Myriad Pro"/>
          <a:cs typeface="Myriad Pro"/>
          <a:sym typeface="Myriad Pro"/>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Myriad Pro"/>
          <a:ea typeface="Myriad Pro"/>
          <a:cs typeface="Myriad Pro"/>
          <a:sym typeface="Myriad Pro"/>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Myriad Pro"/>
          <a:ea typeface="Myriad Pro"/>
          <a:cs typeface="Myriad Pro"/>
          <a:sym typeface="Myriad Pro"/>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Myriad Pro"/>
          <a:ea typeface="Myriad Pro"/>
          <a:cs typeface="Myriad Pro"/>
          <a:sym typeface="Myriad Pro"/>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Myriad Pro"/>
          <a:ea typeface="Myriad Pro"/>
          <a:cs typeface="Myriad Pro"/>
          <a:sym typeface="Myriad Pro"/>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Myriad Pro"/>
          <a:ea typeface="Myriad Pro"/>
          <a:cs typeface="Myriad Pro"/>
          <a:sym typeface="Myriad Pro"/>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Myriad Pro"/>
          <a:ea typeface="Myriad Pro"/>
          <a:cs typeface="Myriad Pro"/>
          <a:sym typeface="Myriad Pro"/>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Myriad Pro"/>
          <a:ea typeface="Myriad Pro"/>
          <a:cs typeface="Myriad Pro"/>
          <a:sym typeface="Myriad Pro"/>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Calibri Light"/>
          <a:ea typeface="Calibri Light"/>
          <a:cs typeface="Calibri Light"/>
          <a:sym typeface="Calibri Light"/>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Calibri Light"/>
          <a:ea typeface="Calibri Light"/>
          <a:cs typeface="Calibri Light"/>
          <a:sym typeface="Calibri Light"/>
        </a:defRPr>
      </a:lvl2pPr>
      <a:lvl3pPr marL="1234439" marR="0" indent="-320039"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Calibri Light"/>
          <a:ea typeface="Calibri Light"/>
          <a:cs typeface="Calibri Light"/>
          <a:sym typeface="Calibri Light"/>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Calibri Light"/>
          <a:ea typeface="Calibri Light"/>
          <a:cs typeface="Calibri Light"/>
          <a:sym typeface="Calibri Light"/>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Calibri Light"/>
          <a:ea typeface="Calibri Light"/>
          <a:cs typeface="Calibri Light"/>
          <a:sym typeface="Calibri Light"/>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Calibri Light"/>
          <a:ea typeface="Calibri Light"/>
          <a:cs typeface="Calibri Light"/>
          <a:sym typeface="Calibri Light"/>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Calibri Light"/>
          <a:ea typeface="Calibri Light"/>
          <a:cs typeface="Calibri Light"/>
          <a:sym typeface="Calibri Light"/>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Calibri Light"/>
          <a:ea typeface="Calibri Light"/>
          <a:cs typeface="Calibri Light"/>
          <a:sym typeface="Calibri Light"/>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Calibri Light"/>
          <a:ea typeface="Calibri Light"/>
          <a:cs typeface="Calibri Light"/>
          <a:sym typeface="Calibri Light"/>
        </a:defRPr>
      </a:lvl9pPr>
    </p:bodyStyle>
    <p:otherStyle>
      <a:lvl1pPr marL="0" marR="0" indent="0" algn="l"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1pPr>
      <a:lvl2pPr marL="0" marR="0" indent="457200" algn="l"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2pPr>
      <a:lvl3pPr marL="0" marR="0" indent="914400" algn="l"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3pPr>
      <a:lvl4pPr marL="0" marR="0" indent="1371600" algn="l"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4pPr>
      <a:lvl5pPr marL="0" marR="0" indent="1828800" algn="l"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5pPr>
      <a:lvl6pPr marL="0" marR="0" indent="2286000" algn="l"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6pPr>
      <a:lvl7pPr marL="0" marR="0" indent="2743200" algn="l"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7pPr>
      <a:lvl8pPr marL="0" marR="0" indent="3200400" algn="l"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8pPr>
      <a:lvl9pPr marL="0" marR="0" indent="3657600" algn="l"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png"/><Relationship Id="rId4" Type="http://schemas.openxmlformats.org/officeDocument/2006/relationships/image" Target="../media/image3.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8.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jpe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3.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4.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jpeg"/><Relationship Id="rId7" Type="http://schemas.openxmlformats.org/officeDocument/2006/relationships/image" Target="../media/image22.jpeg"/><Relationship Id="rId8" Type="http://schemas.openxmlformats.org/officeDocument/2006/relationships/image" Target="../media/image23.jpeg"/><Relationship Id="rId9" Type="http://schemas.openxmlformats.org/officeDocument/2006/relationships/image" Target="../media/image24.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image" Target="../media/image16.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video" Target="../media/media1.m4v"/><Relationship Id="rId4" Type="http://schemas.microsoft.com/office/2007/relationships/media" Target="../media/media1.m4v"/><Relationship Id="rId5" Type="http://schemas.openxmlformats.org/officeDocument/2006/relationships/image" Target="../media/image4.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16.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6.jpeg"/><Relationship Id="rId4" Type="http://schemas.openxmlformats.org/officeDocument/2006/relationships/image" Target="../media/image18.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eg"/><Relationship Id="rId6" Type="http://schemas.openxmlformats.org/officeDocument/2006/relationships/image" Target="../media/image30.jpeg"/><Relationship Id="rId7" Type="http://schemas.openxmlformats.org/officeDocument/2006/relationships/image" Target="../media/image31.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9.png"/><Relationship Id="rId3" Type="http://schemas.openxmlformats.org/officeDocument/2006/relationships/image" Target="../media/image20.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2.jpeg"/><Relationship Id="rId3" Type="http://schemas.openxmlformats.org/officeDocument/2006/relationships/image" Target="../media/image21.png"/><Relationship Id="rId4" Type="http://schemas.openxmlformats.org/officeDocument/2006/relationships/image" Target="../media/image33.jpe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5.png"/><Relationship Id="rId3" Type="http://schemas.openxmlformats.org/officeDocument/2006/relationships/image" Target="../media/image26.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4.jpeg"/><Relationship Id="rId3" Type="http://schemas.openxmlformats.org/officeDocument/2006/relationships/image" Target="../media/image15.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jpeg"/><Relationship Id="rId6" Type="http://schemas.openxmlformats.org/officeDocument/2006/relationships/image" Target="../media/image38.jpeg"/><Relationship Id="rId7" Type="http://schemas.openxmlformats.org/officeDocument/2006/relationships/image" Target="../media/image39.jpeg"/><Relationship Id="rId8" Type="http://schemas.openxmlformats.org/officeDocument/2006/relationships/image" Target="../media/image40.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1.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2.jpeg"/><Relationship Id="rId3" Type="http://schemas.openxmlformats.org/officeDocument/2006/relationships/image" Target="../media/image28.png"/><Relationship Id="rId4" Type="http://schemas.openxmlformats.org/officeDocument/2006/relationships/image" Target="../media/image29.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45.jpeg"/><Relationship Id="rId6" Type="http://schemas.openxmlformats.org/officeDocument/2006/relationships/image" Target="../media/image46.jpeg"/><Relationship Id="rId7" Type="http://schemas.openxmlformats.org/officeDocument/2006/relationships/image" Target="../media/image47.jpeg"/><Relationship Id="rId8" Type="http://schemas.openxmlformats.org/officeDocument/2006/relationships/image" Target="../media/image48.jpeg"/><Relationship Id="rId9" Type="http://schemas.openxmlformats.org/officeDocument/2006/relationships/image" Target="../media/image49.jpeg"/><Relationship Id="rId10" Type="http://schemas.openxmlformats.org/officeDocument/2006/relationships/image" Target="../media/image50.jpeg"/><Relationship Id="rId11" Type="http://schemas.openxmlformats.org/officeDocument/2006/relationships/image" Target="../media/image51.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png"/><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41.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hyperlink" Target="mailto:Invasives@icloud.com" TargetMode="External"/><Relationship Id="rId4" Type="http://schemas.openxmlformats.org/officeDocument/2006/relationships/image" Target="../media/image52.jpeg"/><Relationship Id="rId5" Type="http://schemas.openxmlformats.org/officeDocument/2006/relationships/image" Target="../media/image38.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5.jpeg"/><Relationship Id="rId4" Type="http://schemas.openxmlformats.org/officeDocument/2006/relationships/image" Target="../media/image6.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jpeg"/><Relationship Id="rId3" Type="http://schemas.openxmlformats.org/officeDocument/2006/relationships/image" Target="../media/image5.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8.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9.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jpeg"/><Relationship Id="rId4" Type="http://schemas.openxmlformats.org/officeDocument/2006/relationships/image" Target="../media/image5.jpeg"/><Relationship Id="rId5" Type="http://schemas.openxmlformats.org/officeDocument/2006/relationships/image" Target="../media/image7.jpeg"/><Relationship Id="rId6" Type="http://schemas.openxmlformats.org/officeDocument/2006/relationships/image" Target="../media/image11.jpeg"/><Relationship Id="rId7" Type="http://schemas.openxmlformats.org/officeDocument/2006/relationships/image" Target="../media/image6.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jpeg"/><Relationship Id="rId4" Type="http://schemas.openxmlformats.org/officeDocument/2006/relationships/image" Target="../media/image6.png"/><Relationship Id="rId5" Type="http://schemas.openxmlformats.org/officeDocument/2006/relationships/image" Target="../media/image13.jpeg"/><Relationship Id="rId6" Type="http://schemas.openxmlformats.org/officeDocument/2006/relationships/image" Target="../media/image5.jpeg"/><Relationship Id="rId7"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22" name="Group 9"/>
          <p:cNvGrpSpPr/>
          <p:nvPr/>
        </p:nvGrpSpPr>
        <p:grpSpPr>
          <a:xfrm>
            <a:off x="0" y="-3242"/>
            <a:ext cx="9144001" cy="5995367"/>
            <a:chOff x="0" y="0"/>
            <a:chExt cx="9143999" cy="5995365"/>
          </a:xfrm>
        </p:grpSpPr>
        <p:pic>
          <p:nvPicPr>
            <p:cNvPr id="120" name="Picture 6" descr="Picture 6"/>
            <p:cNvPicPr>
              <a:picLocks noChangeAspect="1"/>
            </p:cNvPicPr>
            <p:nvPr/>
          </p:nvPicPr>
          <p:blipFill>
            <a:blip r:embed="rId2">
              <a:extLst/>
            </a:blip>
            <a:stretch>
              <a:fillRect/>
            </a:stretch>
          </p:blipFill>
          <p:spPr>
            <a:xfrm>
              <a:off x="0" y="0"/>
              <a:ext cx="9144000" cy="5995366"/>
            </a:xfrm>
            <a:prstGeom prst="rect">
              <a:avLst/>
            </a:prstGeom>
            <a:ln w="12700" cap="flat">
              <a:noFill/>
              <a:miter lim="400000"/>
            </a:ln>
            <a:effectLst/>
          </p:spPr>
        </p:pic>
        <p:sp>
          <p:nvSpPr>
            <p:cNvPr id="121" name="Rectangle 7"/>
            <p:cNvSpPr/>
            <p:nvPr/>
          </p:nvSpPr>
          <p:spPr>
            <a:xfrm>
              <a:off x="-1" y="-1"/>
              <a:ext cx="9144001" cy="5995367"/>
            </a:xfrm>
            <a:prstGeom prst="rect">
              <a:avLst/>
            </a:prstGeom>
            <a:solidFill>
              <a:srgbClr val="FFFFFF">
                <a:alpha val="50000"/>
              </a:srgbClr>
            </a:solidFill>
            <a:ln w="12700" cap="flat">
              <a:noFill/>
              <a:miter lim="400000"/>
            </a:ln>
            <a:effectLst/>
          </p:spPr>
          <p:txBody>
            <a:bodyPr wrap="square" lIns="45719" tIns="45719" rIns="45719" bIns="45719" numCol="1" anchor="ctr">
              <a:noAutofit/>
            </a:bodyPr>
            <a:lstStyle/>
            <a:p>
              <a:pPr algn="ctr">
                <a:defRPr sz="1300">
                  <a:solidFill>
                    <a:srgbClr val="FFFFFF"/>
                  </a:solidFill>
                </a:defRPr>
              </a:pPr>
            </a:p>
          </p:txBody>
        </p:sp>
      </p:grpSp>
      <p:pic>
        <p:nvPicPr>
          <p:cNvPr id="123" name="Picture 8" descr="Picture 8"/>
          <p:cNvPicPr>
            <a:picLocks noChangeAspect="1"/>
          </p:cNvPicPr>
          <p:nvPr/>
        </p:nvPicPr>
        <p:blipFill>
          <a:blip r:embed="rId3">
            <a:extLst/>
          </a:blip>
          <a:stretch>
            <a:fillRect/>
          </a:stretch>
        </p:blipFill>
        <p:spPr>
          <a:xfrm>
            <a:off x="800100" y="2594173"/>
            <a:ext cx="7543800" cy="1669656"/>
          </a:xfrm>
          <a:prstGeom prst="rect">
            <a:avLst/>
          </a:prstGeom>
          <a:ln w="12700">
            <a:miter lim="400000"/>
          </a:ln>
        </p:spPr>
      </p:pic>
      <p:sp>
        <p:nvSpPr>
          <p:cNvPr id="124" name="Rectangle 15"/>
          <p:cNvSpPr/>
          <p:nvPr/>
        </p:nvSpPr>
        <p:spPr>
          <a:xfrm>
            <a:off x="1" y="4994693"/>
            <a:ext cx="9144001" cy="1936776"/>
          </a:xfrm>
          <a:prstGeom prst="rect">
            <a:avLst/>
          </a:prstGeom>
          <a:solidFill>
            <a:srgbClr val="FFFFFF"/>
          </a:solidFill>
          <a:ln w="12700">
            <a:miter lim="400000"/>
          </a:ln>
        </p:spPr>
        <p:txBody>
          <a:bodyPr lIns="45719" rIns="45719" anchor="ctr"/>
          <a:lstStyle/>
          <a:p>
            <a:pPr algn="ctr">
              <a:defRPr sz="1300">
                <a:solidFill>
                  <a:srgbClr val="FFFFFF"/>
                </a:solidFill>
              </a:defRPr>
            </a:pPr>
          </a:p>
        </p:txBody>
      </p:sp>
      <p:sp>
        <p:nvSpPr>
          <p:cNvPr id="125" name="Subtitle 2"/>
          <p:cNvSpPr txBox="1"/>
          <p:nvPr>
            <p:ph type="subTitle" sz="quarter" idx="1"/>
          </p:nvPr>
        </p:nvSpPr>
        <p:spPr>
          <a:xfrm>
            <a:off x="800099" y="5357657"/>
            <a:ext cx="7177883" cy="918005"/>
          </a:xfrm>
          <a:prstGeom prst="rect">
            <a:avLst/>
          </a:prstGeom>
        </p:spPr>
        <p:txBody>
          <a:bodyPr/>
          <a:lstStyle/>
          <a:p>
            <a:pPr algn="l" defTabSz="667512">
              <a:spcBef>
                <a:spcPts val="700"/>
              </a:spcBef>
              <a:defRPr sz="1752">
                <a:solidFill>
                  <a:srgbClr val="535353"/>
                </a:solidFill>
                <a:latin typeface="Myriad Pro"/>
                <a:ea typeface="Myriad Pro"/>
                <a:cs typeface="Myriad Pro"/>
                <a:sym typeface="Myriad Pro"/>
              </a:defRPr>
            </a:pPr>
            <a:r>
              <a:t>A Partners for Plants Initiative</a:t>
            </a:r>
          </a:p>
          <a:p>
            <a:pPr algn="l" defTabSz="667512">
              <a:spcBef>
                <a:spcPts val="700"/>
              </a:spcBef>
              <a:defRPr sz="1460">
                <a:solidFill>
                  <a:srgbClr val="535353"/>
                </a:solidFill>
              </a:defRPr>
            </a:pPr>
            <a:r>
              <a:t>Presented by Cayce McAlister</a:t>
            </a:r>
          </a:p>
          <a:p>
            <a:pPr algn="l" defTabSz="667512">
              <a:spcBef>
                <a:spcPts val="700"/>
              </a:spcBef>
              <a:defRPr i="1" sz="1460">
                <a:solidFill>
                  <a:srgbClr val="535353"/>
                </a:solidFill>
              </a:defRPr>
            </a:pPr>
            <a:r>
              <a:t>Garden Club of Nashville </a:t>
            </a:r>
          </a:p>
        </p:txBody>
      </p:sp>
      <p:pic>
        <p:nvPicPr>
          <p:cNvPr id="126" name="Picture 4" descr="Picture 4"/>
          <p:cNvPicPr>
            <a:picLocks noChangeAspect="1"/>
          </p:cNvPicPr>
          <p:nvPr/>
        </p:nvPicPr>
        <p:blipFill>
          <a:blip r:embed="rId4">
            <a:extLst/>
          </a:blip>
          <a:stretch>
            <a:fillRect/>
          </a:stretch>
        </p:blipFill>
        <p:spPr>
          <a:xfrm>
            <a:off x="6835140" y="5335694"/>
            <a:ext cx="1645921" cy="1254774"/>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 name="Rectangle 5"/>
          <p:cNvSpPr/>
          <p:nvPr/>
        </p:nvSpPr>
        <p:spPr>
          <a:xfrm>
            <a:off x="0" y="338892"/>
            <a:ext cx="5796952" cy="731522"/>
          </a:xfrm>
          <a:prstGeom prst="rect">
            <a:avLst/>
          </a:prstGeom>
          <a:solidFill>
            <a:schemeClr val="accent6"/>
          </a:solidFill>
          <a:ln w="12700">
            <a:miter lim="400000"/>
          </a:ln>
        </p:spPr>
        <p:txBody>
          <a:bodyPr lIns="45719" rIns="45719" anchor="ctr"/>
          <a:lstStyle/>
          <a:p>
            <a:pPr algn="ctr">
              <a:defRPr sz="1300">
                <a:solidFill>
                  <a:srgbClr val="FFFFFF"/>
                </a:solidFill>
              </a:defRPr>
            </a:pPr>
          </a:p>
        </p:txBody>
      </p:sp>
      <p:sp>
        <p:nvSpPr>
          <p:cNvPr id="196" name="Title 1"/>
          <p:cNvSpPr txBox="1"/>
          <p:nvPr>
            <p:ph type="title"/>
          </p:nvPr>
        </p:nvSpPr>
        <p:spPr>
          <a:prstGeom prst="rect">
            <a:avLst/>
          </a:prstGeom>
        </p:spPr>
        <p:txBody>
          <a:bodyPr/>
          <a:lstStyle>
            <a:lvl1pPr>
              <a:defRPr>
                <a:solidFill>
                  <a:srgbClr val="FFFFFF"/>
                </a:solidFill>
              </a:defRPr>
            </a:lvl1pPr>
          </a:lstStyle>
          <a:p>
            <a:pPr/>
            <a:r>
              <a:t>Not the experts!</a:t>
            </a:r>
          </a:p>
        </p:txBody>
      </p:sp>
      <p:grpSp>
        <p:nvGrpSpPr>
          <p:cNvPr id="199" name="Screen Shot 2018-06-09 at 11.02.49 PM.png"/>
          <p:cNvGrpSpPr/>
          <p:nvPr/>
        </p:nvGrpSpPr>
        <p:grpSpPr>
          <a:xfrm>
            <a:off x="1354285" y="1162019"/>
            <a:ext cx="3088382" cy="5427923"/>
            <a:chOff x="0" y="0"/>
            <a:chExt cx="3088380" cy="5427922"/>
          </a:xfrm>
        </p:grpSpPr>
        <p:pic>
          <p:nvPicPr>
            <p:cNvPr id="198" name="Screen Shot 2018-06-09 at 11.02.49 PM.png" descr="Screen Shot 2018-06-09 at 11.02.49 PM.png"/>
            <p:cNvPicPr>
              <a:picLocks noChangeAspect="1"/>
            </p:cNvPicPr>
            <p:nvPr/>
          </p:nvPicPr>
          <p:blipFill>
            <a:blip r:embed="rId3">
              <a:extLst/>
            </a:blip>
            <a:stretch>
              <a:fillRect/>
            </a:stretch>
          </p:blipFill>
          <p:spPr>
            <a:xfrm>
              <a:off x="215900" y="139700"/>
              <a:ext cx="2656581" cy="4869123"/>
            </a:xfrm>
            <a:prstGeom prst="rect">
              <a:avLst/>
            </a:prstGeom>
            <a:ln>
              <a:noFill/>
            </a:ln>
            <a:effectLst/>
          </p:spPr>
        </p:pic>
        <p:pic>
          <p:nvPicPr>
            <p:cNvPr id="197" name="Screen Shot 2018-06-09 at 11.02.49 PM.png" descr="Screen Shot 2018-06-09 at 11.02.49 PM.png"/>
            <p:cNvPicPr>
              <a:picLocks noChangeAspect="0"/>
            </p:cNvPicPr>
            <p:nvPr/>
          </p:nvPicPr>
          <p:blipFill>
            <a:blip r:embed="rId4">
              <a:extLst/>
            </a:blip>
            <a:stretch>
              <a:fillRect/>
            </a:stretch>
          </p:blipFill>
          <p:spPr>
            <a:xfrm>
              <a:off x="0" y="0"/>
              <a:ext cx="3088381" cy="5427923"/>
            </a:xfrm>
            <a:prstGeom prst="rect">
              <a:avLst/>
            </a:prstGeom>
            <a:effectLst/>
          </p:spPr>
        </p:pic>
      </p:gr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Content Placeholder 2"/>
          <p:cNvSpPr txBox="1"/>
          <p:nvPr>
            <p:ph type="body" sz="half" idx="1"/>
          </p:nvPr>
        </p:nvSpPr>
        <p:spPr>
          <a:xfrm>
            <a:off x="1164034" y="2310856"/>
            <a:ext cx="6260185" cy="3307152"/>
          </a:xfrm>
          <a:prstGeom prst="rect">
            <a:avLst/>
          </a:prstGeom>
        </p:spPr>
        <p:txBody>
          <a:bodyPr/>
          <a:lstStyle/>
          <a:p>
            <a:pPr marL="0" indent="0">
              <a:buSzTx/>
              <a:buNone/>
              <a:defRPr sz="2700">
                <a:solidFill>
                  <a:srgbClr val="535353"/>
                </a:solidFill>
                <a:latin typeface="Myriad Pro"/>
                <a:ea typeface="Myriad Pro"/>
                <a:cs typeface="Myriad Pro"/>
                <a:sym typeface="Myriad Pro"/>
              </a:defRPr>
            </a:pPr>
            <a:r>
              <a:t>“</a:t>
            </a:r>
            <a:r>
              <a:rPr b="1"/>
              <a:t>The Garden Club of America</a:t>
            </a:r>
            <a:r>
              <a:t>, with it’s leadership abilities, have engaged a target audience that professionals have not been able to educate.”</a:t>
            </a:r>
          </a:p>
          <a:p>
            <a:pPr marL="0" indent="0">
              <a:buSzTx/>
              <a:buNone/>
              <a:defRPr sz="2700">
                <a:solidFill>
                  <a:srgbClr val="535353"/>
                </a:solidFill>
                <a:latin typeface="Myriad Pro"/>
                <a:ea typeface="Myriad Pro"/>
                <a:cs typeface="Myriad Pro"/>
                <a:sym typeface="Myriad Pro"/>
              </a:defRPr>
            </a:pPr>
            <a:r>
              <a:t>                                   – Steve Manning</a:t>
            </a:r>
          </a:p>
        </p:txBody>
      </p:sp>
      <p:sp>
        <p:nvSpPr>
          <p:cNvPr id="204" name="Rectangle 4"/>
          <p:cNvSpPr/>
          <p:nvPr/>
        </p:nvSpPr>
        <p:spPr>
          <a:xfrm>
            <a:off x="446809" y="857250"/>
            <a:ext cx="1371601" cy="1194956"/>
          </a:xfrm>
          <a:prstGeom prst="rect">
            <a:avLst/>
          </a:prstGeom>
          <a:solidFill>
            <a:schemeClr val="accent2"/>
          </a:solidFill>
          <a:ln w="12700">
            <a:solidFill>
              <a:srgbClr val="FFFFFF"/>
            </a:solidFill>
            <a:miter/>
          </a:ln>
        </p:spPr>
        <p:txBody>
          <a:bodyPr lIns="45719" rIns="45719" anchor="ctr"/>
          <a:lstStyle/>
          <a:p>
            <a:pPr algn="ctr">
              <a:defRPr sz="1300">
                <a:solidFill>
                  <a:srgbClr val="FFFFFF"/>
                </a:solidFill>
              </a:defRPr>
            </a:pPr>
          </a:p>
        </p:txBody>
      </p:sp>
      <p:sp>
        <p:nvSpPr>
          <p:cNvPr id="205" name="Rectangle 5"/>
          <p:cNvSpPr txBox="1"/>
          <p:nvPr/>
        </p:nvSpPr>
        <p:spPr>
          <a:xfrm>
            <a:off x="731053" y="734558"/>
            <a:ext cx="803112" cy="182794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2400">
                <a:solidFill>
                  <a:srgbClr val="FFFFFF"/>
                </a:solidFill>
                <a:latin typeface="Times New Roman"/>
                <a:ea typeface="Times New Roman"/>
                <a:cs typeface="Times New Roman"/>
                <a:sym typeface="Times New Roman"/>
              </a:defRPr>
            </a:lvl1pPr>
          </a:lstStyle>
          <a:p>
            <a:pPr/>
            <a:r>
              <a:t>“</a:t>
            </a:r>
          </a:p>
        </p:txBody>
      </p:sp>
      <p:pic>
        <p:nvPicPr>
          <p:cNvPr id="206" name="Picture 11" descr="Picture 11"/>
          <p:cNvPicPr>
            <a:picLocks noChangeAspect="1"/>
          </p:cNvPicPr>
          <p:nvPr/>
        </p:nvPicPr>
        <p:blipFill>
          <a:blip r:embed="rId3">
            <a:extLst/>
          </a:blip>
          <a:stretch>
            <a:fillRect/>
          </a:stretch>
        </p:blipFill>
        <p:spPr>
          <a:xfrm>
            <a:off x="1672327" y="4472858"/>
            <a:ext cx="2286001" cy="1742742"/>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25" name="Group 12"/>
          <p:cNvGrpSpPr/>
          <p:nvPr/>
        </p:nvGrpSpPr>
        <p:grpSpPr>
          <a:xfrm>
            <a:off x="1192930" y="318978"/>
            <a:ext cx="6758141" cy="5731287"/>
            <a:chOff x="0" y="0"/>
            <a:chExt cx="6758140" cy="5731285"/>
          </a:xfrm>
        </p:grpSpPr>
        <p:grpSp>
          <p:nvGrpSpPr>
            <p:cNvPr id="216" name="Group 8"/>
            <p:cNvGrpSpPr/>
            <p:nvPr/>
          </p:nvGrpSpPr>
          <p:grpSpPr>
            <a:xfrm>
              <a:off x="-1" y="1631210"/>
              <a:ext cx="6758142" cy="2468866"/>
              <a:chOff x="0" y="0"/>
              <a:chExt cx="6758140" cy="2468865"/>
            </a:xfrm>
          </p:grpSpPr>
          <p:grpSp>
            <p:nvGrpSpPr>
              <p:cNvPr id="212" name="Rectangle 5"/>
              <p:cNvGrpSpPr/>
              <p:nvPr/>
            </p:nvGrpSpPr>
            <p:grpSpPr>
              <a:xfrm>
                <a:off x="3609589" y="-1"/>
                <a:ext cx="3148552" cy="2468867"/>
                <a:chOff x="0" y="0"/>
                <a:chExt cx="3148551" cy="2468865"/>
              </a:xfrm>
            </p:grpSpPr>
            <p:sp>
              <p:nvSpPr>
                <p:cNvPr id="210" name="Rectangle"/>
                <p:cNvSpPr/>
                <p:nvPr/>
              </p:nvSpPr>
              <p:spPr>
                <a:xfrm>
                  <a:off x="-1" y="-1"/>
                  <a:ext cx="3148553" cy="2468867"/>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11" name="Same message"/>
                <p:cNvSpPr txBox="1"/>
                <p:nvPr/>
              </p:nvSpPr>
              <p:spPr>
                <a:xfrm>
                  <a:off x="-1" y="972812"/>
                  <a:ext cx="3148553" cy="523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defRPr b="1" sz="2800">
                      <a:solidFill>
                        <a:srgbClr val="FFFFFF"/>
                      </a:solidFill>
                      <a:latin typeface="Myriad Pro"/>
                      <a:ea typeface="Myriad Pro"/>
                      <a:cs typeface="Myriad Pro"/>
                      <a:sym typeface="Myriad Pro"/>
                    </a:defRPr>
                  </a:pPr>
                  <a:r>
                    <a:t>Same</a:t>
                  </a:r>
                  <a:r>
                    <a:rPr b="0"/>
                    <a:t> message</a:t>
                  </a:r>
                </a:p>
              </p:txBody>
            </p:sp>
          </p:grpSp>
          <p:grpSp>
            <p:nvGrpSpPr>
              <p:cNvPr id="215" name="Rectangle 4"/>
              <p:cNvGrpSpPr/>
              <p:nvPr/>
            </p:nvGrpSpPr>
            <p:grpSpPr>
              <a:xfrm>
                <a:off x="-1" y="-1"/>
                <a:ext cx="3148552" cy="2468867"/>
                <a:chOff x="0" y="0"/>
                <a:chExt cx="3148551" cy="2468865"/>
              </a:xfrm>
            </p:grpSpPr>
            <p:sp>
              <p:nvSpPr>
                <p:cNvPr id="213" name="Rectangle"/>
                <p:cNvSpPr/>
                <p:nvPr/>
              </p:nvSpPr>
              <p:spPr>
                <a:xfrm>
                  <a:off x="-1" y="-1"/>
                  <a:ext cx="3148553" cy="2468867"/>
                </a:xfrm>
                <a:prstGeom prst="rect">
                  <a:avLst/>
                </a:prstGeom>
                <a:solidFill>
                  <a:schemeClr val="accent6"/>
                </a:solidFill>
                <a:ln w="12700" cap="flat">
                  <a:noFill/>
                  <a:miter lim="400000"/>
                </a:ln>
                <a:effectLst/>
              </p:spPr>
              <p:txBody>
                <a:bodyPr wrap="square" lIns="45719" tIns="45719" rIns="45719" bIns="45719" numCol="1" anchor="ctr">
                  <a:noAutofit/>
                </a:bodyPr>
                <a:lstStyle/>
                <a:p>
                  <a:pPr algn="ctr">
                    <a:defRPr b="1" sz="2800">
                      <a:solidFill>
                        <a:srgbClr val="FFFFFF"/>
                      </a:solidFill>
                      <a:latin typeface="Myriad Pro"/>
                      <a:ea typeface="Myriad Pro"/>
                      <a:cs typeface="Myriad Pro"/>
                      <a:sym typeface="Myriad Pro"/>
                    </a:defRPr>
                  </a:pPr>
                </a:p>
              </p:txBody>
            </p:sp>
            <p:sp>
              <p:nvSpPr>
                <p:cNvPr id="214" name="Different voice"/>
                <p:cNvSpPr txBox="1"/>
                <p:nvPr/>
              </p:nvSpPr>
              <p:spPr>
                <a:xfrm>
                  <a:off x="-1" y="972812"/>
                  <a:ext cx="3148553" cy="523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defRPr b="1" sz="2800">
                      <a:solidFill>
                        <a:srgbClr val="FFFFFF"/>
                      </a:solidFill>
                      <a:latin typeface="Myriad Pro"/>
                      <a:ea typeface="Myriad Pro"/>
                      <a:cs typeface="Myriad Pro"/>
                      <a:sym typeface="Myriad Pro"/>
                    </a:defRPr>
                  </a:pPr>
                  <a:r>
                    <a:t>Different</a:t>
                  </a:r>
                  <a:r>
                    <a:rPr b="0"/>
                    <a:t> voice</a:t>
                  </a:r>
                </a:p>
              </p:txBody>
            </p:sp>
          </p:grpSp>
        </p:grpSp>
        <p:grpSp>
          <p:nvGrpSpPr>
            <p:cNvPr id="219" name="Curved Down Arrow 6"/>
            <p:cNvGrpSpPr/>
            <p:nvPr/>
          </p:nvGrpSpPr>
          <p:grpSpPr>
            <a:xfrm>
              <a:off x="1154093" y="-1"/>
              <a:ext cx="4391723" cy="2086260"/>
              <a:chOff x="0" y="0"/>
              <a:chExt cx="4391721" cy="2086258"/>
            </a:xfrm>
          </p:grpSpPr>
          <p:sp>
            <p:nvSpPr>
              <p:cNvPr id="217" name="Shape"/>
              <p:cNvSpPr/>
              <p:nvPr/>
            </p:nvSpPr>
            <p:spPr>
              <a:xfrm>
                <a:off x="0" y="0"/>
                <a:ext cx="4391722" cy="20862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321" y="21600"/>
                    </a:moveTo>
                    <a:lnTo>
                      <a:pt x="16470" y="16200"/>
                    </a:lnTo>
                    <a:lnTo>
                      <a:pt x="17752" y="16200"/>
                    </a:lnTo>
                    <a:lnTo>
                      <a:pt x="17752" y="16200"/>
                    </a:lnTo>
                    <a:cubicBezTo>
                      <a:pt x="16724" y="6663"/>
                      <a:pt x="13132" y="0"/>
                      <a:pt x="9019" y="0"/>
                    </a:cubicBezTo>
                    <a:lnTo>
                      <a:pt x="11585" y="0"/>
                    </a:lnTo>
                    <a:cubicBezTo>
                      <a:pt x="15697" y="0"/>
                      <a:pt x="19289" y="6663"/>
                      <a:pt x="20317" y="16200"/>
                    </a:cubicBezTo>
                    <a:lnTo>
                      <a:pt x="21600" y="16200"/>
                    </a:lnTo>
                    <a:close/>
                    <a:moveTo>
                      <a:pt x="10302" y="220"/>
                    </a:moveTo>
                    <a:lnTo>
                      <a:pt x="10302" y="220"/>
                    </a:lnTo>
                    <a:cubicBezTo>
                      <a:pt x="5862" y="1747"/>
                      <a:pt x="2565" y="10857"/>
                      <a:pt x="2565" y="21600"/>
                    </a:cubicBezTo>
                    <a:lnTo>
                      <a:pt x="0" y="21600"/>
                    </a:lnTo>
                    <a:cubicBezTo>
                      <a:pt x="0" y="9671"/>
                      <a:pt x="4038" y="0"/>
                      <a:pt x="9019" y="0"/>
                    </a:cubicBezTo>
                    <a:cubicBezTo>
                      <a:pt x="9448" y="0"/>
                      <a:pt x="9877" y="73"/>
                      <a:pt x="10302" y="220"/>
                    </a:cubicBezTo>
                    <a:close/>
                  </a:path>
                </a:pathLst>
              </a:custGeom>
              <a:solidFill>
                <a:srgbClr val="E7E6E6"/>
              </a:solidFill>
              <a:ln w="12700" cap="flat">
                <a:noFill/>
                <a:miter lim="400000"/>
              </a:ln>
              <a:effectLst/>
            </p:spPr>
            <p:txBody>
              <a:bodyPr wrap="square" lIns="45719" tIns="45719" rIns="45719" bIns="45719" numCol="1" anchor="ctr">
                <a:noAutofit/>
              </a:bodyPr>
              <a:lstStyle/>
              <a:p>
                <a:pPr algn="ctr"/>
              </a:p>
            </p:txBody>
          </p:sp>
          <p:sp>
            <p:nvSpPr>
              <p:cNvPr id="218" name="Shape"/>
              <p:cNvSpPr/>
              <p:nvPr/>
            </p:nvSpPr>
            <p:spPr>
              <a:xfrm>
                <a:off x="0" y="0"/>
                <a:ext cx="2094586" cy="20862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20"/>
                    </a:moveTo>
                    <a:lnTo>
                      <a:pt x="21600" y="220"/>
                    </a:lnTo>
                    <a:cubicBezTo>
                      <a:pt x="12290" y="1747"/>
                      <a:pt x="5379" y="10857"/>
                      <a:pt x="5379" y="21600"/>
                    </a:cubicBezTo>
                    <a:lnTo>
                      <a:pt x="0" y="21600"/>
                    </a:lnTo>
                    <a:cubicBezTo>
                      <a:pt x="0" y="9671"/>
                      <a:pt x="8467" y="0"/>
                      <a:pt x="18911" y="0"/>
                    </a:cubicBezTo>
                    <a:cubicBezTo>
                      <a:pt x="19811" y="0"/>
                      <a:pt x="20709" y="73"/>
                      <a:pt x="21600" y="220"/>
                    </a:cubicBez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ctr"/>
              </a:p>
            </p:txBody>
          </p:sp>
        </p:grpSp>
        <p:grpSp>
          <p:nvGrpSpPr>
            <p:cNvPr id="222" name="Curved Down Arrow 7"/>
            <p:cNvGrpSpPr/>
            <p:nvPr/>
          </p:nvGrpSpPr>
          <p:grpSpPr>
            <a:xfrm>
              <a:off x="1212325" y="3645026"/>
              <a:ext cx="4391723" cy="2086260"/>
              <a:chOff x="0" y="0"/>
              <a:chExt cx="4391721" cy="2086258"/>
            </a:xfrm>
          </p:grpSpPr>
          <p:sp>
            <p:nvSpPr>
              <p:cNvPr id="220" name="Shape"/>
              <p:cNvSpPr/>
              <p:nvPr/>
            </p:nvSpPr>
            <p:spPr>
              <a:xfrm rot="10800000">
                <a:off x="0" y="-1"/>
                <a:ext cx="4391722" cy="20862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321" y="21600"/>
                    </a:moveTo>
                    <a:lnTo>
                      <a:pt x="16470" y="16200"/>
                    </a:lnTo>
                    <a:lnTo>
                      <a:pt x="17752" y="16200"/>
                    </a:lnTo>
                    <a:lnTo>
                      <a:pt x="17752" y="16200"/>
                    </a:lnTo>
                    <a:cubicBezTo>
                      <a:pt x="16724" y="6663"/>
                      <a:pt x="13132" y="0"/>
                      <a:pt x="9019" y="0"/>
                    </a:cubicBezTo>
                    <a:lnTo>
                      <a:pt x="11585" y="0"/>
                    </a:lnTo>
                    <a:cubicBezTo>
                      <a:pt x="15697" y="0"/>
                      <a:pt x="19289" y="6663"/>
                      <a:pt x="20317" y="16200"/>
                    </a:cubicBezTo>
                    <a:lnTo>
                      <a:pt x="21600" y="16200"/>
                    </a:lnTo>
                    <a:close/>
                    <a:moveTo>
                      <a:pt x="10302" y="220"/>
                    </a:moveTo>
                    <a:lnTo>
                      <a:pt x="10302" y="220"/>
                    </a:lnTo>
                    <a:cubicBezTo>
                      <a:pt x="5862" y="1747"/>
                      <a:pt x="2565" y="10857"/>
                      <a:pt x="2565" y="21600"/>
                    </a:cubicBezTo>
                    <a:lnTo>
                      <a:pt x="0" y="21600"/>
                    </a:lnTo>
                    <a:cubicBezTo>
                      <a:pt x="0" y="9671"/>
                      <a:pt x="4038" y="0"/>
                      <a:pt x="9019" y="0"/>
                    </a:cubicBezTo>
                    <a:cubicBezTo>
                      <a:pt x="9448" y="0"/>
                      <a:pt x="9877" y="73"/>
                      <a:pt x="10302" y="220"/>
                    </a:cubicBezTo>
                    <a:close/>
                  </a:path>
                </a:pathLst>
              </a:custGeom>
              <a:solidFill>
                <a:srgbClr val="E7E6E6"/>
              </a:solidFill>
              <a:ln w="12700" cap="flat">
                <a:noFill/>
                <a:miter lim="400000"/>
              </a:ln>
              <a:effectLst/>
            </p:spPr>
            <p:txBody>
              <a:bodyPr wrap="square" lIns="45719" tIns="45719" rIns="45719" bIns="45719" numCol="1" anchor="ctr">
                <a:noAutofit/>
              </a:bodyPr>
              <a:lstStyle/>
              <a:p>
                <a:pPr algn="ctr"/>
              </a:p>
            </p:txBody>
          </p:sp>
          <p:sp>
            <p:nvSpPr>
              <p:cNvPr id="221" name="Shape"/>
              <p:cNvSpPr/>
              <p:nvPr/>
            </p:nvSpPr>
            <p:spPr>
              <a:xfrm rot="10800000">
                <a:off x="2297136" y="-1"/>
                <a:ext cx="2094586" cy="20862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20"/>
                    </a:moveTo>
                    <a:lnTo>
                      <a:pt x="21600" y="220"/>
                    </a:lnTo>
                    <a:cubicBezTo>
                      <a:pt x="12290" y="1747"/>
                      <a:pt x="5379" y="10857"/>
                      <a:pt x="5379" y="21600"/>
                    </a:cubicBezTo>
                    <a:lnTo>
                      <a:pt x="0" y="21600"/>
                    </a:lnTo>
                    <a:cubicBezTo>
                      <a:pt x="0" y="9671"/>
                      <a:pt x="8467" y="0"/>
                      <a:pt x="18911" y="0"/>
                    </a:cubicBezTo>
                    <a:cubicBezTo>
                      <a:pt x="19811" y="0"/>
                      <a:pt x="20709" y="73"/>
                      <a:pt x="21600" y="220"/>
                    </a:cubicBez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ctr"/>
              </a:p>
            </p:txBody>
          </p:sp>
        </p:grpSp>
        <p:sp>
          <p:nvSpPr>
            <p:cNvPr id="223" name="Rectangle 9"/>
            <p:cNvSpPr/>
            <p:nvPr/>
          </p:nvSpPr>
          <p:spPr>
            <a:xfrm>
              <a:off x="950187" y="1631210"/>
              <a:ext cx="1199449" cy="523249"/>
            </a:xfrm>
            <a:prstGeom prst="rect">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24" name="Rectangle 10"/>
            <p:cNvSpPr/>
            <p:nvPr/>
          </p:nvSpPr>
          <p:spPr>
            <a:xfrm>
              <a:off x="4745107" y="3576825"/>
              <a:ext cx="1199449" cy="523249"/>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9" name="Weed Wrangle®jpg..jpg" descr="Weed Wrangle®jpg..jpg"/>
          <p:cNvPicPr>
            <a:picLocks noChangeAspect="1"/>
          </p:cNvPicPr>
          <p:nvPr/>
        </p:nvPicPr>
        <p:blipFill>
          <a:blip r:embed="rId2">
            <a:extLst/>
          </a:blip>
          <a:stretch>
            <a:fillRect/>
          </a:stretch>
        </p:blipFill>
        <p:spPr>
          <a:xfrm>
            <a:off x="3118203" y="688410"/>
            <a:ext cx="5012023" cy="1916548"/>
          </a:xfrm>
          <a:prstGeom prst="rect">
            <a:avLst/>
          </a:prstGeom>
          <a:ln w="12700">
            <a:miter lim="400000"/>
          </a:ln>
        </p:spPr>
      </p:pic>
      <p:pic>
        <p:nvPicPr>
          <p:cNvPr id="230" name="IMG_4963.png" descr="IMG_4963.png"/>
          <p:cNvPicPr>
            <a:picLocks noChangeAspect="1"/>
          </p:cNvPicPr>
          <p:nvPr/>
        </p:nvPicPr>
        <p:blipFill>
          <a:blip r:embed="rId3">
            <a:extLst/>
          </a:blip>
          <a:stretch>
            <a:fillRect/>
          </a:stretch>
        </p:blipFill>
        <p:spPr>
          <a:xfrm>
            <a:off x="-299914" y="51816"/>
            <a:ext cx="3469135" cy="3469135"/>
          </a:xfrm>
          <a:prstGeom prst="rect">
            <a:avLst/>
          </a:prstGeom>
          <a:ln w="12700">
            <a:miter lim="400000"/>
          </a:ln>
        </p:spPr>
      </p:pic>
      <p:pic>
        <p:nvPicPr>
          <p:cNvPr id="231" name="IMG_7781.png" descr="IMG_7781.png"/>
          <p:cNvPicPr>
            <a:picLocks noChangeAspect="1"/>
          </p:cNvPicPr>
          <p:nvPr/>
        </p:nvPicPr>
        <p:blipFill>
          <a:blip r:embed="rId4">
            <a:extLst/>
          </a:blip>
          <a:stretch>
            <a:fillRect/>
          </a:stretch>
        </p:blipFill>
        <p:spPr>
          <a:xfrm>
            <a:off x="5471988" y="3052489"/>
            <a:ext cx="3608835" cy="3608835"/>
          </a:xfrm>
          <a:prstGeom prst="rect">
            <a:avLst/>
          </a:prstGeom>
          <a:ln w="12700">
            <a:miter lim="400000"/>
          </a:ln>
        </p:spPr>
      </p:pic>
      <p:pic>
        <p:nvPicPr>
          <p:cNvPr id="232" name="IMG_2894.png" descr="IMG_2894.png"/>
          <p:cNvPicPr>
            <a:picLocks noChangeAspect="1"/>
          </p:cNvPicPr>
          <p:nvPr/>
        </p:nvPicPr>
        <p:blipFill>
          <a:blip r:embed="rId5">
            <a:extLst/>
          </a:blip>
          <a:stretch>
            <a:fillRect/>
          </a:stretch>
        </p:blipFill>
        <p:spPr>
          <a:xfrm>
            <a:off x="2356073" y="2283519"/>
            <a:ext cx="3469135" cy="3469135"/>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Content Placeholder 2"/>
          <p:cNvSpPr txBox="1"/>
          <p:nvPr>
            <p:ph type="body" sz="half" idx="1"/>
          </p:nvPr>
        </p:nvSpPr>
        <p:spPr>
          <a:xfrm>
            <a:off x="1191578" y="2490053"/>
            <a:ext cx="6760844" cy="2695121"/>
          </a:xfrm>
          <a:prstGeom prst="rect">
            <a:avLst/>
          </a:prstGeom>
        </p:spPr>
        <p:txBody>
          <a:bodyPr/>
          <a:lstStyle/>
          <a:p>
            <a:pPr marL="0" indent="0">
              <a:buSzTx/>
              <a:buNone/>
              <a:defRPr sz="2700">
                <a:solidFill>
                  <a:srgbClr val="535353"/>
                </a:solidFill>
                <a:latin typeface="Myriad Pro"/>
                <a:ea typeface="Myriad Pro"/>
                <a:cs typeface="Myriad Pro"/>
                <a:sym typeface="Myriad Pro"/>
              </a:defRPr>
            </a:pPr>
            <a:r>
              <a:t>“</a:t>
            </a:r>
            <a:r>
              <a:rPr b="1"/>
              <a:t>Collaboration through community partnerships </a:t>
            </a:r>
            <a:r>
              <a:t>is the answer to eradication of invasives and the renewal of natives.”</a:t>
            </a:r>
          </a:p>
          <a:p>
            <a:pPr marL="0" indent="0">
              <a:buSzTx/>
              <a:buNone/>
              <a:defRPr sz="2700">
                <a:solidFill>
                  <a:srgbClr val="535353"/>
                </a:solidFill>
                <a:latin typeface="Myriad Pro"/>
                <a:ea typeface="Myriad Pro"/>
                <a:cs typeface="Myriad Pro"/>
                <a:sym typeface="Myriad Pro"/>
              </a:defRPr>
            </a:pPr>
          </a:p>
          <a:p>
            <a:pPr marL="0" indent="0">
              <a:buSzTx/>
              <a:buNone/>
              <a:defRPr sz="2700">
                <a:solidFill>
                  <a:srgbClr val="535353"/>
                </a:solidFill>
                <a:latin typeface="Myriad Pro"/>
                <a:ea typeface="Myriad Pro"/>
                <a:cs typeface="Myriad Pro"/>
                <a:sym typeface="Myriad Pro"/>
              </a:defRPr>
            </a:pPr>
            <a:r>
              <a:t>                                          – Steve Manning</a:t>
            </a:r>
          </a:p>
        </p:txBody>
      </p:sp>
      <p:sp>
        <p:nvSpPr>
          <p:cNvPr id="235" name="Rectangle 4"/>
          <p:cNvSpPr/>
          <p:nvPr/>
        </p:nvSpPr>
        <p:spPr>
          <a:xfrm>
            <a:off x="446809" y="857250"/>
            <a:ext cx="1371601" cy="1194956"/>
          </a:xfrm>
          <a:prstGeom prst="rect">
            <a:avLst/>
          </a:prstGeom>
          <a:solidFill>
            <a:schemeClr val="accent2"/>
          </a:solidFill>
          <a:ln w="12700">
            <a:solidFill>
              <a:srgbClr val="FFFFFF"/>
            </a:solidFill>
            <a:miter/>
          </a:ln>
        </p:spPr>
        <p:txBody>
          <a:bodyPr lIns="45719" rIns="45719" anchor="ctr"/>
          <a:lstStyle/>
          <a:p>
            <a:pPr algn="ctr">
              <a:defRPr sz="1300">
                <a:solidFill>
                  <a:srgbClr val="FFFFFF"/>
                </a:solidFill>
              </a:defRPr>
            </a:pPr>
          </a:p>
        </p:txBody>
      </p:sp>
      <p:sp>
        <p:nvSpPr>
          <p:cNvPr id="236" name="Rectangle 5"/>
          <p:cNvSpPr txBox="1"/>
          <p:nvPr/>
        </p:nvSpPr>
        <p:spPr>
          <a:xfrm>
            <a:off x="731053" y="734558"/>
            <a:ext cx="803112" cy="182794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2400">
                <a:solidFill>
                  <a:srgbClr val="FFFFFF"/>
                </a:solidFill>
                <a:latin typeface="Times New Roman"/>
                <a:ea typeface="Times New Roman"/>
                <a:cs typeface="Times New Roman"/>
                <a:sym typeface="Times New Roman"/>
              </a:defRPr>
            </a:lvl1pPr>
          </a:lstStyle>
          <a:p>
            <a:pPr/>
            <a:r>
              <a:t>“</a:t>
            </a:r>
          </a:p>
        </p:txBody>
      </p:sp>
      <p:pic>
        <p:nvPicPr>
          <p:cNvPr id="237" name="Picture 6" descr="Picture 6"/>
          <p:cNvPicPr>
            <a:picLocks noChangeAspect="1"/>
          </p:cNvPicPr>
          <p:nvPr/>
        </p:nvPicPr>
        <p:blipFill>
          <a:blip r:embed="rId3">
            <a:extLst/>
          </a:blip>
          <a:stretch>
            <a:fillRect/>
          </a:stretch>
        </p:blipFill>
        <p:spPr>
          <a:xfrm>
            <a:off x="1928067" y="3984041"/>
            <a:ext cx="1909666" cy="2469064"/>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Title 1"/>
          <p:cNvSpPr txBox="1"/>
          <p:nvPr>
            <p:ph type="title"/>
          </p:nvPr>
        </p:nvSpPr>
        <p:spPr>
          <a:prstGeom prst="rect">
            <a:avLst/>
          </a:prstGeom>
        </p:spPr>
        <p:txBody>
          <a:bodyPr/>
          <a:lstStyle>
            <a:lvl1pPr>
              <a:defRPr>
                <a:solidFill>
                  <a:srgbClr val="FFFFFF"/>
                </a:solidFill>
              </a:defRPr>
            </a:lvl1pPr>
          </a:lstStyle>
          <a:p>
            <a:pPr/>
            <a:r>
              <a:t>Sites Exist Everywhere</a:t>
            </a:r>
          </a:p>
        </p:txBody>
      </p:sp>
      <p:pic>
        <p:nvPicPr>
          <p:cNvPr id="242" name="Content Placeholder 5" descr="Content Placeholder 5"/>
          <p:cNvPicPr>
            <a:picLocks noChangeAspect="1"/>
          </p:cNvPicPr>
          <p:nvPr/>
        </p:nvPicPr>
        <p:blipFill>
          <a:blip r:embed="rId2">
            <a:extLst/>
          </a:blip>
          <a:stretch>
            <a:fillRect/>
          </a:stretch>
        </p:blipFill>
        <p:spPr>
          <a:xfrm>
            <a:off x="440992" y="580572"/>
            <a:ext cx="8262014" cy="5039746"/>
          </a:xfrm>
          <a:prstGeom prst="rect">
            <a:avLst/>
          </a:prstGeom>
          <a:ln w="88900">
            <a:solidFill>
              <a:schemeClr val="accent6"/>
            </a:solidFill>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Rectangle 3"/>
          <p:cNvSpPr/>
          <p:nvPr/>
        </p:nvSpPr>
        <p:spPr>
          <a:xfrm>
            <a:off x="-1" y="338892"/>
            <a:ext cx="3931922" cy="731522"/>
          </a:xfrm>
          <a:prstGeom prst="rect">
            <a:avLst/>
          </a:prstGeom>
          <a:solidFill>
            <a:schemeClr val="accent6"/>
          </a:solidFill>
          <a:ln w="12700">
            <a:miter lim="400000"/>
          </a:ln>
        </p:spPr>
        <p:txBody>
          <a:bodyPr lIns="45719" rIns="45719" anchor="ctr"/>
          <a:lstStyle/>
          <a:p>
            <a:pPr algn="ctr">
              <a:defRPr sz="1300">
                <a:solidFill>
                  <a:srgbClr val="FFFFFF"/>
                </a:solidFill>
              </a:defRPr>
            </a:pPr>
          </a:p>
        </p:txBody>
      </p:sp>
      <p:sp>
        <p:nvSpPr>
          <p:cNvPr id="245" name="Title 1"/>
          <p:cNvSpPr txBox="1"/>
          <p:nvPr>
            <p:ph type="title"/>
          </p:nvPr>
        </p:nvSpPr>
        <p:spPr>
          <a:prstGeom prst="rect">
            <a:avLst/>
          </a:prstGeom>
        </p:spPr>
        <p:txBody>
          <a:bodyPr/>
          <a:lstStyle>
            <a:lvl1pPr>
              <a:defRPr>
                <a:solidFill>
                  <a:srgbClr val="FFFFFF"/>
                </a:solidFill>
              </a:defRPr>
            </a:lvl1pPr>
          </a:lstStyle>
          <a:p>
            <a:pPr/>
            <a:r>
              <a:t>What we do</a:t>
            </a:r>
          </a:p>
        </p:txBody>
      </p:sp>
      <p:pic>
        <p:nvPicPr>
          <p:cNvPr id="246" name="Content Placeholder 4" descr="Content Placeholder 4"/>
          <p:cNvPicPr>
            <a:picLocks noChangeAspect="1"/>
          </p:cNvPicPr>
          <p:nvPr/>
        </p:nvPicPr>
        <p:blipFill>
          <a:blip r:embed="rId3">
            <a:extLst/>
          </a:blip>
          <a:stretch>
            <a:fillRect/>
          </a:stretch>
        </p:blipFill>
        <p:spPr>
          <a:xfrm>
            <a:off x="378780" y="2970608"/>
            <a:ext cx="4114801" cy="2747236"/>
          </a:xfrm>
          <a:prstGeom prst="rect">
            <a:avLst/>
          </a:prstGeom>
          <a:ln w="12700">
            <a:miter lim="400000"/>
          </a:ln>
        </p:spPr>
      </p:pic>
      <p:pic>
        <p:nvPicPr>
          <p:cNvPr id="247" name="Content Placeholder 4" descr="Content Placeholder 4"/>
          <p:cNvPicPr>
            <a:picLocks noChangeAspect="1"/>
          </p:cNvPicPr>
          <p:nvPr/>
        </p:nvPicPr>
        <p:blipFill>
          <a:blip r:embed="rId4">
            <a:extLst/>
          </a:blip>
          <a:stretch>
            <a:fillRect/>
          </a:stretch>
        </p:blipFill>
        <p:spPr>
          <a:xfrm>
            <a:off x="4618773" y="2980676"/>
            <a:ext cx="4114801" cy="2737168"/>
          </a:xfrm>
          <a:prstGeom prst="rect">
            <a:avLst/>
          </a:prstGeom>
          <a:ln w="12700">
            <a:miter lim="400000"/>
          </a:ln>
        </p:spPr>
      </p:pic>
      <p:sp>
        <p:nvSpPr>
          <p:cNvPr id="248" name="Rectangle 6"/>
          <p:cNvSpPr txBox="1"/>
          <p:nvPr/>
        </p:nvSpPr>
        <p:spPr>
          <a:xfrm>
            <a:off x="378780" y="2601275"/>
            <a:ext cx="1044102"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535353"/>
                </a:solidFill>
                <a:latin typeface="Myriad Pro"/>
                <a:ea typeface="Myriad Pro"/>
                <a:cs typeface="Myriad Pro"/>
                <a:sym typeface="Myriad Pro"/>
              </a:defRPr>
            </a:lvl1pPr>
          </a:lstStyle>
          <a:p>
            <a:pPr/>
            <a:r>
              <a:t>BEFORE</a:t>
            </a:r>
          </a:p>
        </p:txBody>
      </p:sp>
      <p:sp>
        <p:nvSpPr>
          <p:cNvPr id="249" name="Rectangle 7"/>
          <p:cNvSpPr txBox="1"/>
          <p:nvPr/>
        </p:nvSpPr>
        <p:spPr>
          <a:xfrm>
            <a:off x="7942973" y="2601275"/>
            <a:ext cx="853453"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535353"/>
                </a:solidFill>
                <a:latin typeface="Myriad Pro"/>
                <a:ea typeface="Myriad Pro"/>
                <a:cs typeface="Myriad Pro"/>
                <a:sym typeface="Myriad Pro"/>
              </a:defRPr>
            </a:lvl1pPr>
          </a:lstStyle>
          <a:p>
            <a:pPr/>
            <a:r>
              <a:t>AFTER</a:t>
            </a:r>
          </a:p>
        </p:txBody>
      </p:sp>
      <p:sp>
        <p:nvSpPr>
          <p:cNvPr id="250" name="TextBox 8"/>
          <p:cNvSpPr txBox="1"/>
          <p:nvPr/>
        </p:nvSpPr>
        <p:spPr>
          <a:xfrm>
            <a:off x="2122097" y="1346648"/>
            <a:ext cx="6116130" cy="815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a:solidFill>
                  <a:srgbClr val="535353"/>
                </a:solidFill>
                <a:latin typeface="Calibri Light"/>
                <a:ea typeface="Calibri Light"/>
                <a:cs typeface="Calibri Light"/>
                <a:sym typeface="Calibri Light"/>
              </a:defRPr>
            </a:lvl1pPr>
          </a:lstStyle>
          <a:p>
            <a:pPr/>
            <a:r>
              <a:t>A one-day, citywide, volunteer effort to help rescue our public parks and green spaces from invasive species through hands-on removal of especially harmful trees, vines and flowering plants </a:t>
            </a:r>
          </a:p>
        </p:txBody>
      </p:sp>
      <p:pic>
        <p:nvPicPr>
          <p:cNvPr id="251" name="Picture 2" descr="Picture 2"/>
          <p:cNvPicPr>
            <a:picLocks noChangeAspect="1"/>
          </p:cNvPicPr>
          <p:nvPr/>
        </p:nvPicPr>
        <p:blipFill>
          <a:blip r:embed="rId5">
            <a:extLst/>
          </a:blip>
          <a:stretch>
            <a:fillRect/>
          </a:stretch>
        </p:blipFill>
        <p:spPr>
          <a:xfrm>
            <a:off x="661201" y="1172080"/>
            <a:ext cx="1180132" cy="1180131"/>
          </a:xfrm>
          <a:prstGeom prst="rect">
            <a:avLst/>
          </a:prstGeom>
          <a:ln w="12700">
            <a:miter lim="400000"/>
          </a:ln>
        </p:spPr>
      </p:pic>
      <p:sp>
        <p:nvSpPr>
          <p:cNvPr id="252" name="Pentagon 9"/>
          <p:cNvSpPr/>
          <p:nvPr/>
        </p:nvSpPr>
        <p:spPr>
          <a:xfrm>
            <a:off x="1406103" y="2751239"/>
            <a:ext cx="6400801" cy="858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455" y="0"/>
                </a:lnTo>
                <a:lnTo>
                  <a:pt x="21600" y="10800"/>
                </a:lnTo>
                <a:lnTo>
                  <a:pt x="21455" y="21600"/>
                </a:lnTo>
                <a:lnTo>
                  <a:pt x="0" y="21600"/>
                </a:lnTo>
                <a:close/>
              </a:path>
            </a:pathLst>
          </a:custGeom>
          <a:solidFill>
            <a:srgbClr val="E2F0D9"/>
          </a:solidFill>
          <a:ln w="12700">
            <a:miter lim="400000"/>
          </a:ln>
        </p:spPr>
        <p:txBody>
          <a:bodyPr lIns="45719" rIns="45719" anchor="ctr"/>
          <a:lstStyle/>
          <a:p>
            <a:pPr algn="ctr">
              <a:defRPr>
                <a:solidFill>
                  <a:srgbClr val="FFFFFF"/>
                </a:solidFill>
              </a:defRPr>
            </a:pPr>
          </a:p>
        </p:txBody>
      </p:sp>
      <p:sp>
        <p:nvSpPr>
          <p:cNvPr id="253" name="Rectangle 10"/>
          <p:cNvSpPr/>
          <p:nvPr/>
        </p:nvSpPr>
        <p:spPr>
          <a:xfrm>
            <a:off x="371783" y="5449872"/>
            <a:ext cx="8400435" cy="459741"/>
          </a:xfrm>
          <a:prstGeom prst="rect">
            <a:avLst/>
          </a:prstGeom>
          <a:solidFill>
            <a:schemeClr val="accent2"/>
          </a:solidFill>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defRPr sz="2400">
                <a:solidFill>
                  <a:srgbClr val="FFFFFF"/>
                </a:solidFill>
                <a:latin typeface="Myriad Pro"/>
                <a:ea typeface="Myriad Pro"/>
                <a:cs typeface="Myriad Pro"/>
                <a:sym typeface="Myriad Pro"/>
              </a:defRPr>
            </a:lvl1pPr>
          </a:lstStyle>
          <a:p>
            <a:pPr/>
            <a:r>
              <a:t>Remove Invasives, Restore Natives</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7" name="Content Placeholder 4" descr="Content Placeholder 4"/>
          <p:cNvPicPr>
            <a:picLocks noChangeAspect="1"/>
          </p:cNvPicPr>
          <p:nvPr/>
        </p:nvPicPr>
        <p:blipFill>
          <a:blip r:embed="rId3">
            <a:extLst/>
          </a:blip>
          <a:stretch>
            <a:fillRect/>
          </a:stretch>
        </p:blipFill>
        <p:spPr>
          <a:xfrm>
            <a:off x="3625089" y="2980313"/>
            <a:ext cx="2523792" cy="1892845"/>
          </a:xfrm>
          <a:prstGeom prst="rect">
            <a:avLst/>
          </a:prstGeom>
          <a:ln w="12700">
            <a:miter lim="400000"/>
          </a:ln>
        </p:spPr>
      </p:pic>
      <p:pic>
        <p:nvPicPr>
          <p:cNvPr id="258" name="Picture 6" descr="Picture 6"/>
          <p:cNvPicPr>
            <a:picLocks noChangeAspect="1"/>
          </p:cNvPicPr>
          <p:nvPr/>
        </p:nvPicPr>
        <p:blipFill>
          <a:blip r:embed="rId4">
            <a:extLst/>
          </a:blip>
          <a:stretch>
            <a:fillRect/>
          </a:stretch>
        </p:blipFill>
        <p:spPr>
          <a:xfrm>
            <a:off x="-247303" y="-243283"/>
            <a:ext cx="5048923" cy="3480021"/>
          </a:xfrm>
          <a:prstGeom prst="rect">
            <a:avLst/>
          </a:prstGeom>
          <a:ln w="12700">
            <a:miter lim="400000"/>
          </a:ln>
        </p:spPr>
      </p:pic>
      <p:pic>
        <p:nvPicPr>
          <p:cNvPr id="259" name="Picture 7" descr="Picture 7"/>
          <p:cNvPicPr>
            <a:picLocks noChangeAspect="1"/>
          </p:cNvPicPr>
          <p:nvPr/>
        </p:nvPicPr>
        <p:blipFill>
          <a:blip r:embed="rId5">
            <a:extLst/>
          </a:blip>
          <a:stretch>
            <a:fillRect/>
          </a:stretch>
        </p:blipFill>
        <p:spPr>
          <a:xfrm>
            <a:off x="-477043" y="3229203"/>
            <a:ext cx="4279731" cy="2853154"/>
          </a:xfrm>
          <a:prstGeom prst="rect">
            <a:avLst/>
          </a:prstGeom>
          <a:ln w="12700">
            <a:miter lim="400000"/>
          </a:ln>
        </p:spPr>
      </p:pic>
      <p:pic>
        <p:nvPicPr>
          <p:cNvPr id="260" name="Picture 5" descr="Picture 5"/>
          <p:cNvPicPr>
            <a:picLocks noChangeAspect="1"/>
          </p:cNvPicPr>
          <p:nvPr/>
        </p:nvPicPr>
        <p:blipFill>
          <a:blip r:embed="rId6">
            <a:extLst/>
          </a:blip>
          <a:stretch>
            <a:fillRect/>
          </a:stretch>
        </p:blipFill>
        <p:spPr>
          <a:xfrm>
            <a:off x="3210435" y="4612848"/>
            <a:ext cx="2951730" cy="1475866"/>
          </a:xfrm>
          <a:prstGeom prst="rect">
            <a:avLst/>
          </a:prstGeom>
          <a:ln w="12700">
            <a:miter lim="400000"/>
          </a:ln>
        </p:spPr>
      </p:pic>
      <p:pic>
        <p:nvPicPr>
          <p:cNvPr id="261" name="Content Placeholder 5" descr="Content Placeholder 5"/>
          <p:cNvPicPr>
            <a:picLocks noChangeAspect="1"/>
          </p:cNvPicPr>
          <p:nvPr/>
        </p:nvPicPr>
        <p:blipFill>
          <a:blip r:embed="rId7">
            <a:extLst/>
          </a:blip>
          <a:stretch>
            <a:fillRect/>
          </a:stretch>
        </p:blipFill>
        <p:spPr>
          <a:xfrm>
            <a:off x="6142962" y="4089385"/>
            <a:ext cx="3000267" cy="2008513"/>
          </a:xfrm>
          <a:prstGeom prst="rect">
            <a:avLst/>
          </a:prstGeom>
          <a:ln w="12700">
            <a:miter lim="400000"/>
          </a:ln>
        </p:spPr>
      </p:pic>
      <p:pic>
        <p:nvPicPr>
          <p:cNvPr id="262" name="Picture 9" descr="Picture 9"/>
          <p:cNvPicPr>
            <a:picLocks noChangeAspect="1"/>
          </p:cNvPicPr>
          <p:nvPr/>
        </p:nvPicPr>
        <p:blipFill>
          <a:blip r:embed="rId8">
            <a:extLst/>
          </a:blip>
          <a:stretch>
            <a:fillRect/>
          </a:stretch>
        </p:blipFill>
        <p:spPr>
          <a:xfrm>
            <a:off x="4773556" y="-216908"/>
            <a:ext cx="4595996" cy="3452670"/>
          </a:xfrm>
          <a:prstGeom prst="rect">
            <a:avLst/>
          </a:prstGeom>
          <a:ln w="12700">
            <a:miter lim="400000"/>
          </a:ln>
        </p:spPr>
      </p:pic>
      <p:pic>
        <p:nvPicPr>
          <p:cNvPr id="263" name="Picture 8" descr="Picture 8"/>
          <p:cNvPicPr>
            <a:picLocks noChangeAspect="1"/>
          </p:cNvPicPr>
          <p:nvPr/>
        </p:nvPicPr>
        <p:blipFill>
          <a:blip r:embed="rId9">
            <a:extLst/>
          </a:blip>
          <a:stretch>
            <a:fillRect/>
          </a:stretch>
        </p:blipFill>
        <p:spPr>
          <a:xfrm>
            <a:off x="6142909" y="2922479"/>
            <a:ext cx="3012771" cy="2008513"/>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7" name="motivation_in_volunteer_work.jpg" descr="motivation_in_volunteer_work.jpg"/>
          <p:cNvPicPr>
            <a:picLocks noChangeAspect="1"/>
          </p:cNvPicPr>
          <p:nvPr/>
        </p:nvPicPr>
        <p:blipFill>
          <a:blip r:embed="rId2">
            <a:extLst/>
          </a:blip>
          <a:stretch>
            <a:fillRect/>
          </a:stretch>
        </p:blipFill>
        <p:spPr>
          <a:xfrm>
            <a:off x="847732" y="1240955"/>
            <a:ext cx="7448536" cy="4944287"/>
          </a:xfrm>
          <a:prstGeom prst="rect">
            <a:avLst/>
          </a:prstGeom>
          <a:ln w="12700">
            <a:miter lim="400000"/>
          </a:ln>
        </p:spPr>
      </p:pic>
      <p:sp>
        <p:nvSpPr>
          <p:cNvPr id="268" name="Rectangle 4"/>
          <p:cNvSpPr/>
          <p:nvPr/>
        </p:nvSpPr>
        <p:spPr>
          <a:xfrm>
            <a:off x="-12701" y="290382"/>
            <a:ext cx="5425136" cy="731522"/>
          </a:xfrm>
          <a:prstGeom prst="rect">
            <a:avLst/>
          </a:prstGeom>
          <a:solidFill>
            <a:schemeClr val="accent6"/>
          </a:solidFill>
          <a:ln w="12700">
            <a:miter lim="400000"/>
          </a:ln>
          <a:extLst>
            <a:ext uri="{C572A759-6A51-4108-AA02-DFA0A04FC94B}">
              <ma14:wrappingTextBoxFlag xmlns:ma14="http://schemas.microsoft.com/office/mac/drawingml/2011/main" val="1"/>
            </a:ext>
          </a:extLst>
        </p:spPr>
        <p:txBody>
          <a:bodyPr lIns="45719" rIns="45719" anchor="ctr"/>
          <a:lstStyle>
            <a:lvl1pPr algn="ctr">
              <a:defRPr sz="4400">
                <a:solidFill>
                  <a:srgbClr val="FFFFFF"/>
                </a:solidFill>
              </a:defRPr>
            </a:lvl1pPr>
          </a:lstStyle>
          <a:p>
            <a:pPr/>
            <a:r>
              <a:t>Social Psychology</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80" name="Group 18"/>
          <p:cNvGrpSpPr/>
          <p:nvPr/>
        </p:nvGrpSpPr>
        <p:grpSpPr>
          <a:xfrm>
            <a:off x="862762" y="1246710"/>
            <a:ext cx="7418477" cy="4364582"/>
            <a:chOff x="0" y="0"/>
            <a:chExt cx="7418475" cy="4364580"/>
          </a:xfrm>
        </p:grpSpPr>
        <p:sp>
          <p:nvSpPr>
            <p:cNvPr id="270" name="Oval 15"/>
            <p:cNvSpPr/>
            <p:nvPr/>
          </p:nvSpPr>
          <p:spPr>
            <a:xfrm>
              <a:off x="722750" y="-1"/>
              <a:ext cx="4364580" cy="4364582"/>
            </a:xfrm>
            <a:prstGeom prst="ellipse">
              <a:avLst/>
            </a:prstGeom>
            <a:noFill/>
            <a:ln w="28575" cap="flat">
              <a:solidFill>
                <a:srgbClr val="C5E0B4"/>
              </a:solidFill>
              <a:prstDash val="dash"/>
              <a:miter lim="800000"/>
            </a:ln>
            <a:effectLst/>
          </p:spPr>
          <p:txBody>
            <a:bodyPr wrap="square" lIns="45719" tIns="45719" rIns="45719" bIns="45719" numCol="1" anchor="ctr">
              <a:noAutofit/>
            </a:bodyPr>
            <a:lstStyle/>
            <a:p>
              <a:pPr algn="ctr">
                <a:defRPr>
                  <a:solidFill>
                    <a:srgbClr val="FFFFFF"/>
                  </a:solidFill>
                </a:defRPr>
              </a:pPr>
            </a:p>
          </p:txBody>
        </p:sp>
        <p:sp>
          <p:nvSpPr>
            <p:cNvPr id="271" name="Oval 16"/>
            <p:cNvSpPr/>
            <p:nvPr/>
          </p:nvSpPr>
          <p:spPr>
            <a:xfrm>
              <a:off x="2339885" y="-1"/>
              <a:ext cx="4364581" cy="4364582"/>
            </a:xfrm>
            <a:prstGeom prst="ellipse">
              <a:avLst/>
            </a:prstGeom>
            <a:noFill/>
            <a:ln w="28575" cap="flat">
              <a:solidFill>
                <a:srgbClr val="F8CBAD"/>
              </a:solidFill>
              <a:prstDash val="dash"/>
              <a:miter lim="800000"/>
            </a:ln>
            <a:effectLst/>
          </p:spPr>
          <p:txBody>
            <a:bodyPr wrap="square" lIns="45719" tIns="45719" rIns="45719" bIns="45719" numCol="1" anchor="ctr">
              <a:noAutofit/>
            </a:bodyPr>
            <a:lstStyle/>
            <a:p>
              <a:pPr algn="ctr">
                <a:defRPr>
                  <a:solidFill>
                    <a:srgbClr val="FFFFFF"/>
                  </a:solidFill>
                </a:defRPr>
              </a:pPr>
            </a:p>
          </p:txBody>
        </p:sp>
        <p:grpSp>
          <p:nvGrpSpPr>
            <p:cNvPr id="275" name="Group 9"/>
            <p:cNvGrpSpPr/>
            <p:nvPr/>
          </p:nvGrpSpPr>
          <p:grpSpPr>
            <a:xfrm>
              <a:off x="3450675" y="-1"/>
              <a:ext cx="3967801" cy="3967801"/>
              <a:chOff x="0" y="0"/>
              <a:chExt cx="3967800" cy="3967800"/>
            </a:xfrm>
          </p:grpSpPr>
          <p:sp>
            <p:nvSpPr>
              <p:cNvPr id="272" name="Oval 8"/>
              <p:cNvSpPr/>
              <p:nvPr/>
            </p:nvSpPr>
            <p:spPr>
              <a:xfrm>
                <a:off x="-1" y="-1"/>
                <a:ext cx="3967802" cy="3967802"/>
              </a:xfrm>
              <a:prstGeom prst="ellipse">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73" name="Rectangle 6"/>
              <p:cNvSpPr txBox="1"/>
              <p:nvPr/>
            </p:nvSpPr>
            <p:spPr>
              <a:xfrm>
                <a:off x="950388" y="2281104"/>
                <a:ext cx="2162211" cy="6375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3600">
                    <a:solidFill>
                      <a:srgbClr val="FFFFFF"/>
                    </a:solidFill>
                    <a:latin typeface="Myriad Pro"/>
                    <a:ea typeface="Myriad Pro"/>
                    <a:cs typeface="Myriad Pro"/>
                    <a:sym typeface="Myriad Pro"/>
                  </a:defRPr>
                </a:lvl1pPr>
              </a:lstStyle>
              <a:p>
                <a:pPr/>
                <a:r>
                  <a:t>Networks</a:t>
                </a:r>
              </a:p>
            </p:txBody>
          </p:sp>
          <p:pic>
            <p:nvPicPr>
              <p:cNvPr id="274" name="Picture 7" descr="Picture 7"/>
              <p:cNvPicPr>
                <a:picLocks noChangeAspect="1"/>
              </p:cNvPicPr>
              <p:nvPr/>
            </p:nvPicPr>
            <p:blipFill>
              <a:blip r:embed="rId3">
                <a:extLst/>
              </a:blip>
              <a:stretch>
                <a:fillRect/>
              </a:stretch>
            </p:blipFill>
            <p:spPr>
              <a:xfrm>
                <a:off x="1332088" y="892375"/>
                <a:ext cx="1388731" cy="1388730"/>
              </a:xfrm>
              <a:prstGeom prst="rect">
                <a:avLst/>
              </a:prstGeom>
              <a:ln w="12700" cap="flat">
                <a:noFill/>
                <a:miter lim="400000"/>
              </a:ln>
              <a:effectLst/>
            </p:spPr>
          </p:pic>
        </p:grpSp>
        <p:grpSp>
          <p:nvGrpSpPr>
            <p:cNvPr id="278" name="Group 10"/>
            <p:cNvGrpSpPr/>
            <p:nvPr/>
          </p:nvGrpSpPr>
          <p:grpSpPr>
            <a:xfrm>
              <a:off x="-1" y="-1"/>
              <a:ext cx="3967801" cy="3967801"/>
              <a:chOff x="0" y="0"/>
              <a:chExt cx="3967800" cy="3967800"/>
            </a:xfrm>
          </p:grpSpPr>
          <p:sp>
            <p:nvSpPr>
              <p:cNvPr id="276" name="Oval 11"/>
              <p:cNvSpPr/>
              <p:nvPr/>
            </p:nvSpPr>
            <p:spPr>
              <a:xfrm>
                <a:off x="-1" y="-1"/>
                <a:ext cx="3967802" cy="3967802"/>
              </a:xfrm>
              <a:prstGeom prst="ellipse">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77" name="Rectangle 12"/>
              <p:cNvSpPr txBox="1"/>
              <p:nvPr/>
            </p:nvSpPr>
            <p:spPr>
              <a:xfrm>
                <a:off x="547304" y="2281104"/>
                <a:ext cx="3050492" cy="6375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3600">
                    <a:solidFill>
                      <a:srgbClr val="FFFFFF"/>
                    </a:solidFill>
                    <a:latin typeface="Myriad Pro"/>
                    <a:ea typeface="Myriad Pro"/>
                    <a:cs typeface="Myriad Pro"/>
                    <a:sym typeface="Myriad Pro"/>
                  </a:defRPr>
                </a:lvl1pPr>
              </a:lstStyle>
              <a:p>
                <a:pPr/>
                <a:r>
                  <a:t>Collaboration</a:t>
                </a:r>
              </a:p>
            </p:txBody>
          </p:sp>
        </p:grpSp>
        <p:pic>
          <p:nvPicPr>
            <p:cNvPr id="279" name="Picture 5" descr="Picture 5"/>
            <p:cNvPicPr>
              <a:picLocks noChangeAspect="1"/>
            </p:cNvPicPr>
            <p:nvPr/>
          </p:nvPicPr>
          <p:blipFill>
            <a:blip r:embed="rId4">
              <a:extLst/>
            </a:blip>
            <a:stretch>
              <a:fillRect/>
            </a:stretch>
          </p:blipFill>
          <p:spPr>
            <a:xfrm>
              <a:off x="1352644" y="892375"/>
              <a:ext cx="1388731" cy="1388730"/>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8" name="Time laps of clean up copy" descr="Time laps of clean up copy"/>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9586" y="854612"/>
            <a:ext cx="9153587" cy="514877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32133335" fill="hold"/>
                                        <p:tgtEl>
                                          <p:spTgt spid="128"/>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3" grpId="1" fill="hold">
                                  <p:stCondLst>
                                    <p:cond delay="0"/>
                                  </p:stCondLst>
                                  <p:childTnLst>
                                    <p:cmd type="call" cmd="stop">
                                      <p:cBhvr>
                                        <p:cTn id="10" dur="1000" fill="hold"/>
                                        <p:tgtEl>
                                          <p:spTgt spid="128"/>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11" fill="hold" display="0">
                  <p:stCondLst>
                    <p:cond delay="indefinite"/>
                  </p:stCondLst>
                </p:cTn>
                <p:tgtEl>
                  <p:spTgt spid="128"/>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4" name="volunteer-1326758_960_720.png" descr="volunteer-1326758_960_720.png"/>
          <p:cNvPicPr>
            <a:picLocks noChangeAspect="1"/>
          </p:cNvPicPr>
          <p:nvPr/>
        </p:nvPicPr>
        <p:blipFill>
          <a:blip r:embed="rId2">
            <a:extLst/>
          </a:blip>
          <a:stretch>
            <a:fillRect/>
          </a:stretch>
        </p:blipFill>
        <p:spPr>
          <a:xfrm>
            <a:off x="739947" y="288131"/>
            <a:ext cx="7410106" cy="5824538"/>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96" name="Group 18"/>
          <p:cNvGrpSpPr/>
          <p:nvPr/>
        </p:nvGrpSpPr>
        <p:grpSpPr>
          <a:xfrm>
            <a:off x="862762" y="1246710"/>
            <a:ext cx="7418477" cy="4364582"/>
            <a:chOff x="0" y="0"/>
            <a:chExt cx="7418475" cy="4364580"/>
          </a:xfrm>
        </p:grpSpPr>
        <p:sp>
          <p:nvSpPr>
            <p:cNvPr id="286" name="Oval 15"/>
            <p:cNvSpPr/>
            <p:nvPr/>
          </p:nvSpPr>
          <p:spPr>
            <a:xfrm>
              <a:off x="722750" y="-1"/>
              <a:ext cx="4364580" cy="4364582"/>
            </a:xfrm>
            <a:prstGeom prst="ellipse">
              <a:avLst/>
            </a:prstGeom>
            <a:noFill/>
            <a:ln w="28575" cap="flat">
              <a:solidFill>
                <a:srgbClr val="C5E0B4"/>
              </a:solidFill>
              <a:prstDash val="dash"/>
              <a:miter lim="800000"/>
            </a:ln>
            <a:effectLst/>
          </p:spPr>
          <p:txBody>
            <a:bodyPr wrap="square" lIns="45719" tIns="45719" rIns="45719" bIns="45719" numCol="1" anchor="ctr">
              <a:noAutofit/>
            </a:bodyPr>
            <a:lstStyle/>
            <a:p>
              <a:pPr algn="ctr">
                <a:defRPr>
                  <a:solidFill>
                    <a:srgbClr val="FFFFFF"/>
                  </a:solidFill>
                </a:defRPr>
              </a:pPr>
            </a:p>
          </p:txBody>
        </p:sp>
        <p:sp>
          <p:nvSpPr>
            <p:cNvPr id="287" name="Oval 16"/>
            <p:cNvSpPr/>
            <p:nvPr/>
          </p:nvSpPr>
          <p:spPr>
            <a:xfrm>
              <a:off x="2339885" y="-1"/>
              <a:ext cx="4364581" cy="4364582"/>
            </a:xfrm>
            <a:prstGeom prst="ellipse">
              <a:avLst/>
            </a:prstGeom>
            <a:noFill/>
            <a:ln w="28575" cap="flat">
              <a:solidFill>
                <a:srgbClr val="F8CBAD"/>
              </a:solidFill>
              <a:prstDash val="dash"/>
              <a:miter lim="800000"/>
            </a:ln>
            <a:effectLst/>
          </p:spPr>
          <p:txBody>
            <a:bodyPr wrap="square" lIns="45719" tIns="45719" rIns="45719" bIns="45719" numCol="1" anchor="ctr">
              <a:noAutofit/>
            </a:bodyPr>
            <a:lstStyle/>
            <a:p>
              <a:pPr algn="ctr">
                <a:defRPr>
                  <a:solidFill>
                    <a:srgbClr val="FFFFFF"/>
                  </a:solidFill>
                </a:defRPr>
              </a:pPr>
            </a:p>
          </p:txBody>
        </p:sp>
        <p:grpSp>
          <p:nvGrpSpPr>
            <p:cNvPr id="291" name="Group 9"/>
            <p:cNvGrpSpPr/>
            <p:nvPr/>
          </p:nvGrpSpPr>
          <p:grpSpPr>
            <a:xfrm>
              <a:off x="3450675" y="-1"/>
              <a:ext cx="3967801" cy="3967801"/>
              <a:chOff x="0" y="0"/>
              <a:chExt cx="3967800" cy="3967800"/>
            </a:xfrm>
          </p:grpSpPr>
          <p:sp>
            <p:nvSpPr>
              <p:cNvPr id="288" name="Oval 8"/>
              <p:cNvSpPr/>
              <p:nvPr/>
            </p:nvSpPr>
            <p:spPr>
              <a:xfrm>
                <a:off x="-1" y="-1"/>
                <a:ext cx="3967802" cy="3967802"/>
              </a:xfrm>
              <a:prstGeom prst="ellipse">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89" name="Rectangle 6"/>
              <p:cNvSpPr txBox="1"/>
              <p:nvPr/>
            </p:nvSpPr>
            <p:spPr>
              <a:xfrm>
                <a:off x="950388" y="2281104"/>
                <a:ext cx="2162211" cy="6375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3600">
                    <a:solidFill>
                      <a:srgbClr val="FFFFFF"/>
                    </a:solidFill>
                    <a:latin typeface="Myriad Pro"/>
                    <a:ea typeface="Myriad Pro"/>
                    <a:cs typeface="Myriad Pro"/>
                    <a:sym typeface="Myriad Pro"/>
                  </a:defRPr>
                </a:lvl1pPr>
              </a:lstStyle>
              <a:p>
                <a:pPr/>
                <a:r>
                  <a:t>Networks</a:t>
                </a:r>
              </a:p>
            </p:txBody>
          </p:sp>
          <p:pic>
            <p:nvPicPr>
              <p:cNvPr id="290" name="Picture 7" descr="Picture 7"/>
              <p:cNvPicPr>
                <a:picLocks noChangeAspect="1"/>
              </p:cNvPicPr>
              <p:nvPr/>
            </p:nvPicPr>
            <p:blipFill>
              <a:blip r:embed="rId3">
                <a:extLst/>
              </a:blip>
              <a:stretch>
                <a:fillRect/>
              </a:stretch>
            </p:blipFill>
            <p:spPr>
              <a:xfrm>
                <a:off x="1332088" y="892375"/>
                <a:ext cx="1388731" cy="1388730"/>
              </a:xfrm>
              <a:prstGeom prst="rect">
                <a:avLst/>
              </a:prstGeom>
              <a:ln w="12700" cap="flat">
                <a:noFill/>
                <a:miter lim="400000"/>
              </a:ln>
              <a:effectLst/>
            </p:spPr>
          </p:pic>
        </p:grpSp>
        <p:grpSp>
          <p:nvGrpSpPr>
            <p:cNvPr id="294" name="Group 10"/>
            <p:cNvGrpSpPr/>
            <p:nvPr/>
          </p:nvGrpSpPr>
          <p:grpSpPr>
            <a:xfrm>
              <a:off x="-1" y="-1"/>
              <a:ext cx="3967801" cy="3967801"/>
              <a:chOff x="0" y="0"/>
              <a:chExt cx="3967800" cy="3967800"/>
            </a:xfrm>
          </p:grpSpPr>
          <p:sp>
            <p:nvSpPr>
              <p:cNvPr id="292" name="Oval 11"/>
              <p:cNvSpPr/>
              <p:nvPr/>
            </p:nvSpPr>
            <p:spPr>
              <a:xfrm>
                <a:off x="-1" y="-1"/>
                <a:ext cx="3967802" cy="3967802"/>
              </a:xfrm>
              <a:prstGeom prst="ellipse">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93" name="Rectangle 12"/>
              <p:cNvSpPr txBox="1"/>
              <p:nvPr/>
            </p:nvSpPr>
            <p:spPr>
              <a:xfrm>
                <a:off x="547304" y="2281104"/>
                <a:ext cx="3050492" cy="6375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3600">
                    <a:solidFill>
                      <a:srgbClr val="FFFFFF"/>
                    </a:solidFill>
                    <a:latin typeface="Myriad Pro"/>
                    <a:ea typeface="Myriad Pro"/>
                    <a:cs typeface="Myriad Pro"/>
                    <a:sym typeface="Myriad Pro"/>
                  </a:defRPr>
                </a:lvl1pPr>
              </a:lstStyle>
              <a:p>
                <a:pPr/>
                <a:r>
                  <a:t>Collaboration</a:t>
                </a:r>
              </a:p>
            </p:txBody>
          </p:sp>
        </p:grpSp>
        <p:pic>
          <p:nvPicPr>
            <p:cNvPr id="295" name="Picture 5" descr="Picture 5"/>
            <p:cNvPicPr>
              <a:picLocks noChangeAspect="1"/>
            </p:cNvPicPr>
            <p:nvPr/>
          </p:nvPicPr>
          <p:blipFill>
            <a:blip r:embed="rId4">
              <a:extLst/>
            </a:blip>
            <a:stretch>
              <a:fillRect/>
            </a:stretch>
          </p:blipFill>
          <p:spPr>
            <a:xfrm>
              <a:off x="1352644" y="892375"/>
              <a:ext cx="1388731" cy="1388730"/>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02" name="Group 3"/>
          <p:cNvGrpSpPr/>
          <p:nvPr/>
        </p:nvGrpSpPr>
        <p:grpSpPr>
          <a:xfrm>
            <a:off x="4184841" y="871267"/>
            <a:ext cx="4959160" cy="5115466"/>
            <a:chOff x="0" y="0"/>
            <a:chExt cx="4959158" cy="5115464"/>
          </a:xfrm>
        </p:grpSpPr>
        <p:pic>
          <p:nvPicPr>
            <p:cNvPr id="300" name="Picture 4" descr="Picture 4"/>
            <p:cNvPicPr>
              <a:picLocks noChangeAspect="1"/>
            </p:cNvPicPr>
            <p:nvPr/>
          </p:nvPicPr>
          <p:blipFill>
            <a:blip r:embed="rId3">
              <a:extLst/>
            </a:blip>
            <a:stretch>
              <a:fillRect/>
            </a:stretch>
          </p:blipFill>
          <p:spPr>
            <a:xfrm>
              <a:off x="0" y="0"/>
              <a:ext cx="4959159" cy="5115465"/>
            </a:xfrm>
            <a:prstGeom prst="rect">
              <a:avLst/>
            </a:prstGeom>
            <a:ln w="12700" cap="flat">
              <a:noFill/>
              <a:miter lim="400000"/>
            </a:ln>
            <a:effectLst/>
          </p:spPr>
        </p:pic>
        <p:sp>
          <p:nvSpPr>
            <p:cNvPr id="301" name="Rectangle 5"/>
            <p:cNvSpPr/>
            <p:nvPr/>
          </p:nvSpPr>
          <p:spPr>
            <a:xfrm>
              <a:off x="0" y="-1"/>
              <a:ext cx="4959159" cy="5115466"/>
            </a:xfrm>
            <a:prstGeom prst="rect">
              <a:avLst/>
            </a:prstGeom>
            <a:gradFill flip="none" rotWithShape="1">
              <a:gsLst>
                <a:gs pos="0">
                  <a:srgbClr val="FFFFFF">
                    <a:alpha val="0"/>
                  </a:srgbClr>
                </a:gs>
                <a:gs pos="100000">
                  <a:srgbClr val="DAE3F3">
                    <a:alpha val="50000"/>
                  </a:srgbClr>
                </a:gs>
              </a:gsLst>
              <a:lin ang="0" scaled="0"/>
            </a:gradFill>
            <a:ln w="12700" cap="flat">
              <a:noFill/>
              <a:miter lim="400000"/>
            </a:ln>
            <a:effectLst/>
          </p:spPr>
          <p:txBody>
            <a:bodyPr wrap="square" lIns="45719" tIns="45719" rIns="45719" bIns="45719" numCol="1" anchor="ctr">
              <a:noAutofit/>
            </a:bodyPr>
            <a:lstStyle/>
            <a:p>
              <a:pPr algn="ctr" defTabSz="438150">
                <a:defRPr>
                  <a:latin typeface="Helvetica Light"/>
                  <a:ea typeface="Helvetica Light"/>
                  <a:cs typeface="Helvetica Light"/>
                  <a:sym typeface="Helvetica Light"/>
                </a:defRPr>
              </a:pPr>
            </a:p>
          </p:txBody>
        </p:sp>
      </p:grpSp>
      <p:pic>
        <p:nvPicPr>
          <p:cNvPr id="303" name="Picture 6" descr="Picture 6"/>
          <p:cNvPicPr>
            <a:picLocks noChangeAspect="1"/>
          </p:cNvPicPr>
          <p:nvPr/>
        </p:nvPicPr>
        <p:blipFill>
          <a:blip r:embed="rId4">
            <a:extLst/>
          </a:blip>
          <a:stretch>
            <a:fillRect/>
          </a:stretch>
        </p:blipFill>
        <p:spPr>
          <a:xfrm>
            <a:off x="537030" y="1212304"/>
            <a:ext cx="3429001" cy="758935"/>
          </a:xfrm>
          <a:prstGeom prst="rect">
            <a:avLst/>
          </a:prstGeom>
          <a:ln w="12700">
            <a:miter lim="400000"/>
          </a:ln>
        </p:spPr>
      </p:pic>
      <p:sp>
        <p:nvSpPr>
          <p:cNvPr id="304" name="Text Placeholder 2"/>
          <p:cNvSpPr txBox="1"/>
          <p:nvPr>
            <p:ph type="body" sz="quarter" idx="1"/>
          </p:nvPr>
        </p:nvSpPr>
        <p:spPr>
          <a:xfrm>
            <a:off x="537031" y="2209837"/>
            <a:ext cx="3526011" cy="2845243"/>
          </a:xfrm>
          <a:prstGeom prst="rect">
            <a:avLst/>
          </a:prstGeom>
        </p:spPr>
        <p:txBody>
          <a:bodyPr/>
          <a:lstStyle/>
          <a:p>
            <a:pPr defTabSz="886968">
              <a:spcBef>
                <a:spcPts val="900"/>
              </a:spcBef>
              <a:defRPr sz="2716">
                <a:solidFill>
                  <a:srgbClr val="404040"/>
                </a:solidFill>
                <a:latin typeface="Myriad Pro"/>
                <a:ea typeface="Myriad Pro"/>
                <a:cs typeface="Myriad Pro"/>
                <a:sym typeface="Myriad Pro"/>
              </a:defRPr>
            </a:pPr>
            <a:r>
              <a:t>Is a </a:t>
            </a:r>
            <a:r>
              <a:rPr b="1"/>
              <a:t>collaborative</a:t>
            </a:r>
            <a:r>
              <a:t> network</a:t>
            </a:r>
          </a:p>
          <a:p>
            <a:pPr defTabSz="886968">
              <a:spcBef>
                <a:spcPts val="900"/>
              </a:spcBef>
              <a:defRPr sz="1261"/>
            </a:pPr>
          </a:p>
          <a:p>
            <a:pPr marL="249459" indent="-168616" defTabSz="886968">
              <a:spcBef>
                <a:spcPts val="900"/>
              </a:spcBef>
              <a:buSzPct val="100000"/>
              <a:buFont typeface="Arial"/>
              <a:buChar char="•"/>
              <a:defRPr sz="1261">
                <a:solidFill>
                  <a:srgbClr val="535353"/>
                </a:solidFill>
              </a:defRPr>
            </a:pPr>
            <a:r>
              <a:t>Opportunities and places for people to meet</a:t>
            </a:r>
          </a:p>
          <a:p>
            <a:pPr marL="249459" indent="-168616" defTabSz="886968">
              <a:spcBef>
                <a:spcPts val="900"/>
              </a:spcBef>
              <a:buSzPct val="100000"/>
              <a:buFont typeface="Arial"/>
              <a:buChar char="•"/>
              <a:defRPr sz="1261">
                <a:solidFill>
                  <a:srgbClr val="535353"/>
                </a:solidFill>
              </a:defRPr>
            </a:pPr>
            <a:r>
              <a:t>Links organizations with common interests</a:t>
            </a:r>
          </a:p>
          <a:p>
            <a:pPr marL="249459" indent="-168616" defTabSz="886968">
              <a:spcBef>
                <a:spcPts val="900"/>
              </a:spcBef>
              <a:buSzPct val="100000"/>
              <a:buFont typeface="Arial"/>
              <a:buChar char="•"/>
              <a:defRPr sz="1261">
                <a:solidFill>
                  <a:srgbClr val="535353"/>
                </a:solidFill>
              </a:defRPr>
            </a:pPr>
            <a:r>
              <a:t>Puts people in touch with each other</a:t>
            </a:r>
          </a:p>
          <a:p>
            <a:pPr marL="249459" indent="-168616" defTabSz="886968">
              <a:spcBef>
                <a:spcPts val="900"/>
              </a:spcBef>
              <a:buSzPct val="100000"/>
              <a:buFont typeface="Arial"/>
              <a:buChar char="•"/>
              <a:defRPr sz="1261">
                <a:solidFill>
                  <a:srgbClr val="535353"/>
                </a:solidFill>
              </a:defRPr>
            </a:pPr>
            <a:r>
              <a:t>Helps people stay connected</a:t>
            </a:r>
          </a:p>
          <a:p>
            <a:pPr marL="249459" indent="-168616" defTabSz="886968">
              <a:spcBef>
                <a:spcPts val="900"/>
              </a:spcBef>
              <a:buSzPct val="100000"/>
              <a:buFont typeface="Arial"/>
              <a:buChar char="•"/>
              <a:defRPr sz="1261">
                <a:solidFill>
                  <a:srgbClr val="535353"/>
                </a:solidFill>
              </a:defRPr>
            </a:pPr>
            <a:r>
              <a:t>Promotes teamwork and community</a:t>
            </a:r>
          </a:p>
        </p:txBody>
      </p:sp>
      <p:sp>
        <p:nvSpPr>
          <p:cNvPr id="305" name="Rectangle 7"/>
          <p:cNvSpPr/>
          <p:nvPr/>
        </p:nvSpPr>
        <p:spPr>
          <a:xfrm>
            <a:off x="0" y="-1"/>
            <a:ext cx="9144000" cy="871270"/>
          </a:xfrm>
          <a:prstGeom prst="rect">
            <a:avLst/>
          </a:prstGeom>
          <a:solidFill>
            <a:schemeClr val="accent6"/>
          </a:solidFill>
          <a:ln w="12700">
            <a:miter lim="400000"/>
          </a:ln>
        </p:spPr>
        <p:txBody>
          <a:bodyPr lIns="45719" rIns="45719" anchor="ctr"/>
          <a:lstStyle/>
          <a:p>
            <a:pPr algn="ctr">
              <a:defRPr>
                <a:solidFill>
                  <a:srgbClr val="FFFFFF"/>
                </a:solidFill>
              </a:defRPr>
            </a:pPr>
          </a:p>
        </p:txBody>
      </p:sp>
      <p:sp>
        <p:nvSpPr>
          <p:cNvPr id="306" name="Rectangle 8"/>
          <p:cNvSpPr/>
          <p:nvPr/>
        </p:nvSpPr>
        <p:spPr>
          <a:xfrm>
            <a:off x="0" y="5986731"/>
            <a:ext cx="9144000" cy="871269"/>
          </a:xfrm>
          <a:prstGeom prst="rect">
            <a:avLst/>
          </a:prstGeom>
          <a:solidFill>
            <a:schemeClr val="accent6"/>
          </a:solidFill>
          <a:ln w="12700">
            <a:miter lim="400000"/>
          </a:ln>
        </p:spPr>
        <p:txBody>
          <a:bodyPr lIns="45719" rIns="45719" anchor="ctr"/>
          <a:lstStyle/>
          <a:p>
            <a:pPr algn="ctr">
              <a:defRPr>
                <a:solidFill>
                  <a:srgbClr val="FFFFFF"/>
                </a:solidFill>
              </a:defRPr>
            </a:pP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0" name="Content Placeholder 5" descr="Content Placeholder 5"/>
          <p:cNvPicPr>
            <a:picLocks noChangeAspect="1"/>
          </p:cNvPicPr>
          <p:nvPr/>
        </p:nvPicPr>
        <p:blipFill>
          <a:blip r:embed="rId3">
            <a:extLst/>
          </a:blip>
          <a:stretch>
            <a:fillRect/>
          </a:stretch>
        </p:blipFill>
        <p:spPr>
          <a:xfrm>
            <a:off x="671780" y="1279649"/>
            <a:ext cx="3796387" cy="3014941"/>
          </a:xfrm>
          <a:prstGeom prst="rect">
            <a:avLst/>
          </a:prstGeom>
          <a:ln w="12700">
            <a:miter lim="400000"/>
          </a:ln>
        </p:spPr>
      </p:pic>
      <p:pic>
        <p:nvPicPr>
          <p:cNvPr id="311" name="Picture 9" descr="Picture 9"/>
          <p:cNvPicPr>
            <a:picLocks noChangeAspect="1"/>
          </p:cNvPicPr>
          <p:nvPr/>
        </p:nvPicPr>
        <p:blipFill>
          <a:blip r:embed="rId4">
            <a:extLst/>
          </a:blip>
          <a:stretch>
            <a:fillRect/>
          </a:stretch>
        </p:blipFill>
        <p:spPr>
          <a:xfrm>
            <a:off x="3162641" y="3498255"/>
            <a:ext cx="3317260" cy="2450613"/>
          </a:xfrm>
          <a:prstGeom prst="rect">
            <a:avLst/>
          </a:prstGeom>
          <a:ln w="12700">
            <a:miter lim="400000"/>
          </a:ln>
        </p:spPr>
      </p:pic>
      <p:sp>
        <p:nvSpPr>
          <p:cNvPr id="312" name="Rectangle 8"/>
          <p:cNvSpPr/>
          <p:nvPr/>
        </p:nvSpPr>
        <p:spPr>
          <a:xfrm>
            <a:off x="0" y="338892"/>
            <a:ext cx="4572000" cy="731522"/>
          </a:xfrm>
          <a:prstGeom prst="rect">
            <a:avLst/>
          </a:prstGeom>
          <a:solidFill>
            <a:schemeClr val="accent6"/>
          </a:solidFill>
          <a:ln w="12700">
            <a:miter lim="400000"/>
          </a:ln>
        </p:spPr>
        <p:txBody>
          <a:bodyPr lIns="45719" rIns="45719" anchor="ctr"/>
          <a:lstStyle/>
          <a:p>
            <a:pPr algn="ctr">
              <a:defRPr sz="1300">
                <a:solidFill>
                  <a:srgbClr val="FFFFFF"/>
                </a:solidFill>
              </a:defRPr>
            </a:pPr>
          </a:p>
        </p:txBody>
      </p:sp>
      <p:sp>
        <p:nvSpPr>
          <p:cNvPr id="313" name="Title 1"/>
          <p:cNvSpPr txBox="1"/>
          <p:nvPr>
            <p:ph type="title"/>
          </p:nvPr>
        </p:nvSpPr>
        <p:spPr>
          <a:prstGeom prst="rect">
            <a:avLst/>
          </a:prstGeom>
        </p:spPr>
        <p:txBody>
          <a:bodyPr/>
          <a:lstStyle>
            <a:lvl1pPr>
              <a:defRPr>
                <a:solidFill>
                  <a:srgbClr val="FFFFFF"/>
                </a:solidFill>
              </a:defRPr>
            </a:lvl1pPr>
          </a:lstStyle>
          <a:p>
            <a:pPr/>
            <a:r>
              <a:t>Our Volunteers</a:t>
            </a:r>
          </a:p>
        </p:txBody>
      </p:sp>
      <p:pic>
        <p:nvPicPr>
          <p:cNvPr id="314" name="Content Placeholder 4" descr="Content Placeholder 4"/>
          <p:cNvPicPr>
            <a:picLocks noChangeAspect="1"/>
          </p:cNvPicPr>
          <p:nvPr/>
        </p:nvPicPr>
        <p:blipFill>
          <a:blip r:embed="rId5">
            <a:extLst/>
          </a:blip>
          <a:stretch>
            <a:fillRect/>
          </a:stretch>
        </p:blipFill>
        <p:spPr>
          <a:xfrm>
            <a:off x="4764073" y="612737"/>
            <a:ext cx="3917951" cy="2611438"/>
          </a:xfrm>
          <a:prstGeom prst="rect">
            <a:avLst/>
          </a:prstGeom>
          <a:ln w="12700">
            <a:miter lim="400000"/>
          </a:ln>
        </p:spPr>
      </p:pic>
      <p:pic>
        <p:nvPicPr>
          <p:cNvPr id="315" name="Content Placeholder 4" descr="Content Placeholder 4"/>
          <p:cNvPicPr>
            <a:picLocks noChangeAspect="1"/>
          </p:cNvPicPr>
          <p:nvPr/>
        </p:nvPicPr>
        <p:blipFill>
          <a:blip r:embed="rId6">
            <a:extLst/>
          </a:blip>
          <a:stretch>
            <a:fillRect/>
          </a:stretch>
        </p:blipFill>
        <p:spPr>
          <a:xfrm>
            <a:off x="269616" y="3875494"/>
            <a:ext cx="2950236" cy="2291126"/>
          </a:xfrm>
          <a:prstGeom prst="rect">
            <a:avLst/>
          </a:prstGeom>
          <a:ln w="12700">
            <a:miter lim="400000"/>
          </a:ln>
        </p:spPr>
      </p:pic>
      <p:pic>
        <p:nvPicPr>
          <p:cNvPr id="316" name="Picture 2" descr="Picture 2"/>
          <p:cNvPicPr>
            <a:picLocks noChangeAspect="1"/>
          </p:cNvPicPr>
          <p:nvPr/>
        </p:nvPicPr>
        <p:blipFill>
          <a:blip r:embed="rId7">
            <a:extLst/>
          </a:blip>
          <a:stretch>
            <a:fillRect/>
          </a:stretch>
        </p:blipFill>
        <p:spPr>
          <a:xfrm>
            <a:off x="6241362" y="2978599"/>
            <a:ext cx="2594722" cy="2259857"/>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0" name="Picture 3" descr="Picture 3"/>
          <p:cNvPicPr>
            <a:picLocks noChangeAspect="1"/>
          </p:cNvPicPr>
          <p:nvPr/>
        </p:nvPicPr>
        <p:blipFill>
          <a:blip r:embed="rId2">
            <a:extLst/>
          </a:blip>
          <a:stretch>
            <a:fillRect/>
          </a:stretch>
        </p:blipFill>
        <p:spPr>
          <a:xfrm>
            <a:off x="3662422" y="217226"/>
            <a:ext cx="1819157" cy="1386841"/>
          </a:xfrm>
          <a:prstGeom prst="rect">
            <a:avLst/>
          </a:prstGeom>
          <a:ln w="12700">
            <a:miter lim="400000"/>
          </a:ln>
        </p:spPr>
      </p:pic>
      <p:sp>
        <p:nvSpPr>
          <p:cNvPr id="321" name="TextBox 4"/>
          <p:cNvSpPr txBox="1"/>
          <p:nvPr/>
        </p:nvSpPr>
        <p:spPr>
          <a:xfrm>
            <a:off x="741869" y="1780881"/>
            <a:ext cx="2027210" cy="1132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2800">
                <a:solidFill>
                  <a:srgbClr val="404040"/>
                </a:solidFill>
                <a:latin typeface="+mj-lt"/>
                <a:ea typeface="+mj-ea"/>
                <a:cs typeface="+mj-cs"/>
                <a:sym typeface="Helvetica"/>
              </a:defRPr>
            </a:pPr>
            <a:r>
              <a:t>Founded in </a:t>
            </a:r>
          </a:p>
          <a:p>
            <a:pPr algn="ctr">
              <a:defRPr b="1" sz="4000">
                <a:solidFill>
                  <a:srgbClr val="404040"/>
                </a:solidFill>
                <a:latin typeface="+mj-lt"/>
                <a:ea typeface="+mj-ea"/>
                <a:cs typeface="+mj-cs"/>
                <a:sym typeface="Helvetica"/>
              </a:defRPr>
            </a:pPr>
            <a:r>
              <a:t>1913</a:t>
            </a:r>
          </a:p>
        </p:txBody>
      </p:sp>
      <p:sp>
        <p:nvSpPr>
          <p:cNvPr id="322" name="Straight Connector 6"/>
          <p:cNvSpPr/>
          <p:nvPr/>
        </p:nvSpPr>
        <p:spPr>
          <a:xfrm>
            <a:off x="750497" y="2933999"/>
            <a:ext cx="2009956" cy="8628"/>
          </a:xfrm>
          <a:prstGeom prst="line">
            <a:avLst/>
          </a:prstGeom>
          <a:ln w="38100">
            <a:solidFill>
              <a:schemeClr val="accent6"/>
            </a:solidFill>
            <a:miter/>
          </a:ln>
        </p:spPr>
        <p:txBody>
          <a:bodyPr lIns="45719" rIns="45719"/>
          <a:lstStyle/>
          <a:p>
            <a:pPr/>
          </a:p>
        </p:txBody>
      </p:sp>
      <p:sp>
        <p:nvSpPr>
          <p:cNvPr id="323" name="TextBox 10"/>
          <p:cNvSpPr txBox="1"/>
          <p:nvPr/>
        </p:nvSpPr>
        <p:spPr>
          <a:xfrm>
            <a:off x="741869" y="3090812"/>
            <a:ext cx="2027210" cy="1818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400">
                <a:solidFill>
                  <a:srgbClr val="535353"/>
                </a:solidFill>
                <a:latin typeface="Calibri Light"/>
                <a:ea typeface="Calibri Light"/>
                <a:cs typeface="Calibri Light"/>
                <a:sym typeface="Calibri Light"/>
              </a:defRPr>
            </a:lvl1pPr>
          </a:lstStyle>
          <a:p>
            <a:pPr/>
            <a:r>
              <a:t>To promote greater understanding of interdependence of horticulture, environmental protection and community improvement</a:t>
            </a:r>
          </a:p>
        </p:txBody>
      </p:sp>
      <p:sp>
        <p:nvSpPr>
          <p:cNvPr id="324" name="TextBox 11"/>
          <p:cNvSpPr txBox="1"/>
          <p:nvPr/>
        </p:nvSpPr>
        <p:spPr>
          <a:xfrm>
            <a:off x="3558395" y="3136121"/>
            <a:ext cx="2027210" cy="1386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400">
                <a:solidFill>
                  <a:srgbClr val="535353"/>
                </a:solidFill>
                <a:latin typeface="Calibri Light"/>
                <a:ea typeface="Calibri Light"/>
                <a:cs typeface="Calibri Light"/>
                <a:sym typeface="Calibri Light"/>
              </a:defRPr>
            </a:lvl1pPr>
          </a:lstStyle>
          <a:p>
            <a:pPr/>
            <a:r>
              <a:t>With 18,000 members, 28 merit-based scholarships and fellowships, and more than $330k awarded to 65 scholars in 2018</a:t>
            </a:r>
          </a:p>
        </p:txBody>
      </p:sp>
      <p:sp>
        <p:nvSpPr>
          <p:cNvPr id="325" name="TextBox 16"/>
          <p:cNvSpPr txBox="1"/>
          <p:nvPr/>
        </p:nvSpPr>
        <p:spPr>
          <a:xfrm>
            <a:off x="6456333" y="1780881"/>
            <a:ext cx="2140429" cy="1132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sz="4000">
                <a:solidFill>
                  <a:srgbClr val="404040"/>
                </a:solidFill>
                <a:latin typeface="+mj-lt"/>
                <a:ea typeface="+mj-ea"/>
                <a:cs typeface="+mj-cs"/>
                <a:sym typeface="Helvetica"/>
              </a:defRPr>
            </a:pPr>
            <a:r>
              <a:t>10</a:t>
            </a:r>
            <a:r>
              <a:rPr b="0" sz="2800"/>
              <a:t> Position Papers</a:t>
            </a:r>
          </a:p>
        </p:txBody>
      </p:sp>
      <p:sp>
        <p:nvSpPr>
          <p:cNvPr id="326" name="Straight Connector 17"/>
          <p:cNvSpPr/>
          <p:nvPr/>
        </p:nvSpPr>
        <p:spPr>
          <a:xfrm>
            <a:off x="6373174" y="2938313"/>
            <a:ext cx="2027209" cy="1"/>
          </a:xfrm>
          <a:prstGeom prst="line">
            <a:avLst/>
          </a:prstGeom>
          <a:ln w="38100">
            <a:solidFill>
              <a:schemeClr val="accent6"/>
            </a:solidFill>
            <a:miter/>
          </a:ln>
        </p:spPr>
        <p:txBody>
          <a:bodyPr lIns="45719" rIns="45719"/>
          <a:lstStyle/>
          <a:p>
            <a:pPr/>
          </a:p>
        </p:txBody>
      </p:sp>
      <p:sp>
        <p:nvSpPr>
          <p:cNvPr id="327" name="TextBox 18"/>
          <p:cNvSpPr txBox="1"/>
          <p:nvPr/>
        </p:nvSpPr>
        <p:spPr>
          <a:xfrm>
            <a:off x="6457950" y="2961338"/>
            <a:ext cx="2286000" cy="3114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85750" indent="-285750">
              <a:buSzPct val="100000"/>
              <a:buFont typeface="Arial"/>
              <a:buChar char="•"/>
              <a:defRPr sz="1400">
                <a:solidFill>
                  <a:srgbClr val="535353"/>
                </a:solidFill>
                <a:latin typeface="Calibri Light"/>
                <a:ea typeface="Calibri Light"/>
                <a:cs typeface="Calibri Light"/>
                <a:sym typeface="Calibri Light"/>
              </a:defRPr>
            </a:pPr>
            <a:r>
              <a:t>Clean Air</a:t>
            </a:r>
          </a:p>
          <a:p>
            <a:pPr marL="285750" indent="-285750">
              <a:buSzPct val="100000"/>
              <a:buFont typeface="Arial"/>
              <a:buChar char="•"/>
              <a:defRPr sz="1400">
                <a:solidFill>
                  <a:srgbClr val="535353"/>
                </a:solidFill>
                <a:latin typeface="Calibri Light"/>
                <a:ea typeface="Calibri Light"/>
                <a:cs typeface="Calibri Light"/>
                <a:sym typeface="Calibri Light"/>
              </a:defRPr>
            </a:pPr>
            <a:r>
              <a:t>Clean Water</a:t>
            </a:r>
          </a:p>
          <a:p>
            <a:pPr marL="285750" indent="-285750">
              <a:buSzPct val="100000"/>
              <a:buFont typeface="Arial"/>
              <a:buChar char="•"/>
              <a:defRPr sz="1400">
                <a:solidFill>
                  <a:srgbClr val="535353"/>
                </a:solidFill>
                <a:latin typeface="Calibri Light"/>
                <a:ea typeface="Calibri Light"/>
                <a:cs typeface="Calibri Light"/>
                <a:sym typeface="Calibri Light"/>
              </a:defRPr>
            </a:pPr>
            <a:r>
              <a:t>Climate Change</a:t>
            </a:r>
          </a:p>
          <a:p>
            <a:pPr marL="285750" indent="-285750">
              <a:buSzPct val="100000"/>
              <a:buFont typeface="Arial"/>
              <a:buChar char="•"/>
              <a:defRPr sz="1400">
                <a:solidFill>
                  <a:srgbClr val="535353"/>
                </a:solidFill>
                <a:latin typeface="Calibri Light"/>
                <a:ea typeface="Calibri Light"/>
                <a:cs typeface="Calibri Light"/>
                <a:sym typeface="Calibri Light"/>
              </a:defRPr>
            </a:pPr>
            <a:r>
              <a:t>National Parks</a:t>
            </a:r>
          </a:p>
          <a:p>
            <a:pPr marL="285750" indent="-285750">
              <a:buSzPct val="100000"/>
              <a:buFont typeface="Arial"/>
              <a:buChar char="•"/>
              <a:defRPr sz="1400">
                <a:solidFill>
                  <a:srgbClr val="535353"/>
                </a:solidFill>
                <a:latin typeface="Calibri Light"/>
                <a:ea typeface="Calibri Light"/>
                <a:cs typeface="Calibri Light"/>
                <a:sym typeface="Calibri Light"/>
              </a:defRPr>
            </a:pPr>
            <a:r>
              <a:t>National Public Lands</a:t>
            </a:r>
          </a:p>
          <a:p>
            <a:pPr marL="285750" indent="-285750">
              <a:buSzPct val="100000"/>
              <a:buFont typeface="Arial"/>
              <a:buChar char="•"/>
              <a:defRPr sz="1400">
                <a:solidFill>
                  <a:srgbClr val="535353"/>
                </a:solidFill>
                <a:latin typeface="Calibri Light"/>
                <a:ea typeface="Calibri Light"/>
                <a:cs typeface="Calibri Light"/>
                <a:sym typeface="Calibri Light"/>
              </a:defRPr>
            </a:pPr>
            <a:r>
              <a:t>Native Plants</a:t>
            </a:r>
          </a:p>
          <a:p>
            <a:pPr marL="285750" indent="-285750">
              <a:buSzPct val="100000"/>
              <a:buFont typeface="Arial"/>
              <a:buChar char="•"/>
              <a:defRPr sz="1400">
                <a:solidFill>
                  <a:srgbClr val="535353"/>
                </a:solidFill>
                <a:latin typeface="Calibri Light"/>
                <a:ea typeface="Calibri Light"/>
                <a:cs typeface="Calibri Light"/>
                <a:sym typeface="Calibri Light"/>
              </a:defRPr>
            </a:pPr>
            <a:r>
              <a:t>Oceans</a:t>
            </a:r>
          </a:p>
          <a:p>
            <a:pPr marL="285750" indent="-285750">
              <a:buSzPct val="100000"/>
              <a:buFont typeface="Arial"/>
              <a:buChar char="•"/>
              <a:defRPr sz="1400">
                <a:solidFill>
                  <a:srgbClr val="535353"/>
                </a:solidFill>
                <a:latin typeface="Calibri Light"/>
                <a:ea typeface="Calibri Light"/>
                <a:cs typeface="Calibri Light"/>
                <a:sym typeface="Calibri Light"/>
              </a:defRPr>
            </a:pPr>
            <a:r>
              <a:t>Sustainable Agriculture, Seed Diversity and Food Security</a:t>
            </a:r>
          </a:p>
          <a:p>
            <a:pPr marL="285750" indent="-285750">
              <a:buSzPct val="100000"/>
              <a:buFont typeface="Arial"/>
              <a:buChar char="•"/>
              <a:defRPr sz="1400">
                <a:solidFill>
                  <a:srgbClr val="535353"/>
                </a:solidFill>
                <a:latin typeface="Calibri Light"/>
                <a:ea typeface="Calibri Light"/>
                <a:cs typeface="Calibri Light"/>
                <a:sym typeface="Calibri Light"/>
              </a:defRPr>
            </a:pPr>
            <a:r>
              <a:t>Transportation and Infrastructure</a:t>
            </a:r>
          </a:p>
          <a:p>
            <a:pPr marL="285750" indent="-285750">
              <a:buSzPct val="100000"/>
              <a:buFont typeface="Arial"/>
              <a:buChar char="•"/>
              <a:defRPr sz="1400">
                <a:solidFill>
                  <a:srgbClr val="535353"/>
                </a:solidFill>
                <a:latin typeface="Calibri Light"/>
                <a:ea typeface="Calibri Light"/>
                <a:cs typeface="Calibri Light"/>
                <a:sym typeface="Calibri Light"/>
              </a:defRPr>
            </a:pPr>
            <a:r>
              <a:t>Waste Management</a:t>
            </a:r>
          </a:p>
        </p:txBody>
      </p:sp>
      <p:sp>
        <p:nvSpPr>
          <p:cNvPr id="328" name="Straight Arrow Connector 10"/>
          <p:cNvSpPr/>
          <p:nvPr/>
        </p:nvSpPr>
        <p:spPr>
          <a:xfrm>
            <a:off x="5742776" y="4200857"/>
            <a:ext cx="558002" cy="1"/>
          </a:xfrm>
          <a:prstGeom prst="line">
            <a:avLst/>
          </a:prstGeom>
          <a:ln w="73025">
            <a:solidFill>
              <a:schemeClr val="accent2"/>
            </a:solidFill>
            <a:miter/>
            <a:tailEnd type="triangle"/>
          </a:ln>
        </p:spPr>
        <p:txBody>
          <a:bodyPr lIns="45719" rIns="45719"/>
          <a:lstStyle/>
          <a:p>
            <a:pPr/>
          </a:p>
        </p:txBody>
      </p:sp>
      <p:pic>
        <p:nvPicPr>
          <p:cNvPr id="329" name="GCA Map.pdf" descr="GCA Map.pdf"/>
          <p:cNvPicPr>
            <a:picLocks noChangeAspect="1"/>
          </p:cNvPicPr>
          <p:nvPr/>
        </p:nvPicPr>
        <p:blipFill>
          <a:blip r:embed="rId3">
            <a:extLst/>
          </a:blip>
          <a:stretch>
            <a:fillRect/>
          </a:stretch>
        </p:blipFill>
        <p:spPr>
          <a:xfrm>
            <a:off x="2383920" y="4272559"/>
            <a:ext cx="3537960" cy="2733879"/>
          </a:xfrm>
          <a:prstGeom prst="rect">
            <a:avLst/>
          </a:prstGeom>
          <a:ln w="12700">
            <a:miter lim="400000"/>
          </a:ln>
        </p:spPr>
      </p:pic>
      <p:sp>
        <p:nvSpPr>
          <p:cNvPr id="330" name="201 Clubs…"/>
          <p:cNvSpPr txBox="1"/>
          <p:nvPr/>
        </p:nvSpPr>
        <p:spPr>
          <a:xfrm>
            <a:off x="3575747" y="1787231"/>
            <a:ext cx="2073918" cy="1120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rPr b="1" sz="4000"/>
              <a:t>201</a:t>
            </a:r>
            <a:r>
              <a:t> </a:t>
            </a:r>
            <a:r>
              <a:rPr sz="2800">
                <a:latin typeface="+mj-lt"/>
                <a:ea typeface="+mj-ea"/>
                <a:cs typeface="+mj-cs"/>
                <a:sym typeface="Helvetica"/>
              </a:rPr>
              <a:t>Clubs</a:t>
            </a:r>
            <a:endParaRPr sz="2800">
              <a:latin typeface="+mj-lt"/>
              <a:ea typeface="+mj-ea"/>
              <a:cs typeface="+mj-cs"/>
              <a:sym typeface="Helvetica"/>
            </a:endParaRPr>
          </a:p>
          <a:p>
            <a:pPr>
              <a:defRPr sz="2800">
                <a:latin typeface="+mj-lt"/>
                <a:ea typeface="+mj-ea"/>
                <a:cs typeface="+mj-cs"/>
                <a:sym typeface="Helvetica"/>
              </a:defRPr>
            </a:pPr>
            <a:r>
              <a:t> </a:t>
            </a:r>
            <a:r>
              <a:t>Nationwide</a:t>
            </a:r>
          </a:p>
        </p:txBody>
      </p:sp>
      <p:sp>
        <p:nvSpPr>
          <p:cNvPr id="331" name="Straight Connector 6"/>
          <p:cNvSpPr/>
          <p:nvPr/>
        </p:nvSpPr>
        <p:spPr>
          <a:xfrm>
            <a:off x="3567022" y="2933999"/>
            <a:ext cx="2009956" cy="8628"/>
          </a:xfrm>
          <a:prstGeom prst="line">
            <a:avLst/>
          </a:prstGeom>
          <a:ln w="38100">
            <a:solidFill>
              <a:schemeClr val="accent6"/>
            </a:solidFill>
            <a:miter/>
          </a:ln>
        </p:spPr>
        <p:txBody>
          <a:bodyPr lIns="45719" rIns="45719"/>
          <a:lstStyle/>
          <a:p>
            <a:pP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35" name="B9328479950Z.1_20170714221902_000_G1KJ0KU0J.3-0.jpg"/>
          <p:cNvGrpSpPr/>
          <p:nvPr/>
        </p:nvGrpSpPr>
        <p:grpSpPr>
          <a:xfrm>
            <a:off x="3867669" y="1518015"/>
            <a:ext cx="4385621" cy="2634557"/>
            <a:chOff x="0" y="0"/>
            <a:chExt cx="4385619" cy="2634555"/>
          </a:xfrm>
        </p:grpSpPr>
        <p:pic>
          <p:nvPicPr>
            <p:cNvPr id="334" name="B9328479950Z.1_20170714221902_000_G1KJ0KU0J.3-0.jpg" descr="B9328479950Z.1_20170714221902_000_G1KJ0KU0J.3-0.jpg"/>
            <p:cNvPicPr>
              <a:picLocks noChangeAspect="1"/>
            </p:cNvPicPr>
            <p:nvPr/>
          </p:nvPicPr>
          <p:blipFill>
            <a:blip r:embed="rId2">
              <a:extLst/>
            </a:blip>
            <a:stretch>
              <a:fillRect/>
            </a:stretch>
          </p:blipFill>
          <p:spPr>
            <a:xfrm>
              <a:off x="215900" y="139700"/>
              <a:ext cx="3953820" cy="2075756"/>
            </a:xfrm>
            <a:prstGeom prst="rect">
              <a:avLst/>
            </a:prstGeom>
            <a:ln>
              <a:noFill/>
            </a:ln>
            <a:effectLst/>
          </p:spPr>
        </p:pic>
        <p:pic>
          <p:nvPicPr>
            <p:cNvPr id="333" name="B9328479950Z.1_20170714221902_000_G1KJ0KU0J.3-0.jpg" descr="B9328479950Z.1_20170714221902_000_G1KJ0KU0J.3-0.jpg"/>
            <p:cNvPicPr>
              <a:picLocks noChangeAspect="0"/>
            </p:cNvPicPr>
            <p:nvPr/>
          </p:nvPicPr>
          <p:blipFill>
            <a:blip r:embed="rId3">
              <a:extLst/>
            </a:blip>
            <a:stretch>
              <a:fillRect/>
            </a:stretch>
          </p:blipFill>
          <p:spPr>
            <a:xfrm>
              <a:off x="0" y="0"/>
              <a:ext cx="4385620" cy="2634556"/>
            </a:xfrm>
            <a:prstGeom prst="rect">
              <a:avLst/>
            </a:prstGeom>
            <a:effectLst/>
          </p:spPr>
        </p:pic>
      </p:grpSp>
      <p:grpSp>
        <p:nvGrpSpPr>
          <p:cNvPr id="338" name="Mike_Quigley_official_photo.jpg"/>
          <p:cNvGrpSpPr/>
          <p:nvPr/>
        </p:nvGrpSpPr>
        <p:grpSpPr>
          <a:xfrm>
            <a:off x="404452" y="682859"/>
            <a:ext cx="2673773" cy="3927724"/>
            <a:chOff x="0" y="0"/>
            <a:chExt cx="2673771" cy="3927723"/>
          </a:xfrm>
        </p:grpSpPr>
        <p:pic>
          <p:nvPicPr>
            <p:cNvPr id="337" name="Mike_Quigley_official_photo.jpg" descr="Mike_Quigley_official_photo.jpg"/>
            <p:cNvPicPr>
              <a:picLocks noChangeAspect="1"/>
            </p:cNvPicPr>
            <p:nvPr/>
          </p:nvPicPr>
          <p:blipFill>
            <a:blip r:embed="rId4">
              <a:extLst/>
            </a:blip>
            <a:stretch>
              <a:fillRect/>
            </a:stretch>
          </p:blipFill>
          <p:spPr>
            <a:xfrm>
              <a:off x="215900" y="139700"/>
              <a:ext cx="2241972" cy="3368924"/>
            </a:xfrm>
            <a:prstGeom prst="rect">
              <a:avLst/>
            </a:prstGeom>
            <a:ln>
              <a:noFill/>
            </a:ln>
            <a:effectLst/>
          </p:spPr>
        </p:pic>
        <p:pic>
          <p:nvPicPr>
            <p:cNvPr id="336" name="Mike_Quigley_official_photo.jpg" descr="Mike_Quigley_official_photo.jpg"/>
            <p:cNvPicPr>
              <a:picLocks noChangeAspect="0"/>
            </p:cNvPicPr>
            <p:nvPr/>
          </p:nvPicPr>
          <p:blipFill>
            <a:blip r:embed="rId5">
              <a:extLst/>
            </a:blip>
            <a:stretch>
              <a:fillRect/>
            </a:stretch>
          </p:blipFill>
          <p:spPr>
            <a:xfrm>
              <a:off x="0" y="0"/>
              <a:ext cx="2673772" cy="3927724"/>
            </a:xfrm>
            <a:prstGeom prst="rect">
              <a:avLst/>
            </a:prstGeom>
            <a:effectLst/>
          </p:spPr>
        </p:pic>
      </p:grpSp>
      <p:sp>
        <p:nvSpPr>
          <p:cNvPr id="339" name="“The Bureau of Land Management employs just over 1 botanist per 4 million acres managed.”"/>
          <p:cNvSpPr txBox="1"/>
          <p:nvPr/>
        </p:nvSpPr>
        <p:spPr>
          <a:xfrm>
            <a:off x="1357084" y="4958056"/>
            <a:ext cx="5089734" cy="631191"/>
          </a:xfrm>
          <a:prstGeom prst="rect">
            <a:avLst/>
          </a:prstGeom>
          <a:gradFill>
            <a:gsLst>
              <a:gs pos="0">
                <a:srgbClr val="80B860"/>
              </a:gs>
              <a:gs pos="50000">
                <a:srgbClr val="6FB242"/>
              </a:gs>
              <a:gs pos="100000">
                <a:srgbClr val="61A236"/>
              </a:gs>
            </a:gsLst>
            <a:lin ang="5400000"/>
          </a:gradFill>
          <a:ln w="6350">
            <a:solidFill>
              <a:schemeClr val="accent1"/>
            </a:solidFill>
            <a:miter/>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lIns="45719" rIns="45719">
            <a:spAutoFit/>
          </a:bodyPr>
          <a:lstStyle>
            <a:lvl1pPr>
              <a:defRPr>
                <a:solidFill>
                  <a:srgbClr val="FFFFFF"/>
                </a:solidFill>
              </a:defRPr>
            </a:lvl1pPr>
          </a:lstStyle>
          <a:p>
            <a:pPr/>
            <a:r>
              <a:t>“The Bureau of Land Management employs just over 1 botanist per 4 million acres managed.”</a:t>
            </a:r>
          </a:p>
        </p:txBody>
      </p:sp>
      <p:sp>
        <p:nvSpPr>
          <p:cNvPr id="340" name="“The country is projected to lose nearly half of its botanical expertise in the next decade.”"/>
          <p:cNvSpPr txBox="1"/>
          <p:nvPr/>
        </p:nvSpPr>
        <p:spPr>
          <a:xfrm>
            <a:off x="3680712" y="761941"/>
            <a:ext cx="5089735" cy="631191"/>
          </a:xfrm>
          <a:prstGeom prst="rect">
            <a:avLst/>
          </a:prstGeom>
          <a:gradFill>
            <a:gsLst>
              <a:gs pos="0">
                <a:srgbClr val="80B860"/>
              </a:gs>
              <a:gs pos="50000">
                <a:srgbClr val="6FB242"/>
              </a:gs>
              <a:gs pos="100000">
                <a:srgbClr val="61A236"/>
              </a:gs>
            </a:gsLst>
            <a:lin ang="5400000"/>
          </a:gradFill>
          <a:ln w="6350">
            <a:solidFill>
              <a:schemeClr val="accent1"/>
            </a:solidFill>
            <a:miter/>
          </a:ln>
          <a:effectLst>
            <a:outerShdw sx="100000" sy="100000" kx="0" ky="0" algn="b" rotWithShape="0" blurRad="63500" dist="19050" dir="5400000">
              <a:srgbClr val="000000">
                <a:alpha val="63000"/>
              </a:srgbClr>
            </a:outerShdw>
          </a:effectLst>
          <a:extLst>
            <a:ext uri="{C572A759-6A51-4108-AA02-DFA0A04FC94B}">
              <ma14:wrappingTextBoxFlag xmlns:ma14="http://schemas.microsoft.com/office/mac/drawingml/2011/main" val="1"/>
            </a:ext>
          </a:extLst>
        </p:spPr>
        <p:txBody>
          <a:bodyPr lIns="45719" rIns="45719">
            <a:spAutoFit/>
          </a:bodyPr>
          <a:lstStyle>
            <a:lvl1pPr>
              <a:defRPr>
                <a:solidFill>
                  <a:srgbClr val="FFFFFF"/>
                </a:solidFill>
              </a:defRPr>
            </a:lvl1pPr>
          </a:lstStyle>
          <a:p>
            <a:pPr/>
            <a:r>
              <a:t>“The country is projected to lose nearly half of its botanical expertise in the next decade.”</a:t>
            </a:r>
          </a:p>
        </p:txBody>
      </p:sp>
      <p:sp>
        <p:nvSpPr>
          <p:cNvPr id="341" name="Rep. Mike Quigley (D-IL)"/>
          <p:cNvSpPr txBox="1"/>
          <p:nvPr/>
        </p:nvSpPr>
        <p:spPr>
          <a:xfrm>
            <a:off x="534492" y="4409239"/>
            <a:ext cx="2642293" cy="358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Rep. Mike Quigley (D-IL) </a:t>
            </a:r>
          </a:p>
        </p:txBody>
      </p:sp>
      <p:sp>
        <p:nvSpPr>
          <p:cNvPr id="342" name="Rep. Francis Rooney (R-FL)"/>
          <p:cNvSpPr txBox="1"/>
          <p:nvPr/>
        </p:nvSpPr>
        <p:spPr>
          <a:xfrm>
            <a:off x="4597630" y="3988493"/>
            <a:ext cx="2847341" cy="358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uFill>
                  <a:solidFill>
                    <a:srgbClr val="000000"/>
                  </a:solidFill>
                </a:uFill>
                <a:latin typeface="Trebuchet MS"/>
                <a:ea typeface="Trebuchet MS"/>
                <a:cs typeface="Trebuchet MS"/>
                <a:sym typeface="Trebuchet MS"/>
              </a:defRPr>
            </a:lvl1pPr>
          </a:lstStyle>
          <a:p>
            <a:pPr/>
            <a:r>
              <a:t>Rep. Francis Rooney (R-FL)</a:t>
            </a:r>
          </a:p>
        </p:txBody>
      </p:sp>
      <p:pic>
        <p:nvPicPr>
          <p:cNvPr id="343" name="logopinkgreen-01.png" descr="logopinkgreen-01.png"/>
          <p:cNvPicPr>
            <a:picLocks noChangeAspect="1"/>
          </p:cNvPicPr>
          <p:nvPr/>
        </p:nvPicPr>
        <p:blipFill>
          <a:blip r:embed="rId6">
            <a:extLst/>
          </a:blip>
          <a:stretch>
            <a:fillRect/>
          </a:stretch>
        </p:blipFill>
        <p:spPr>
          <a:xfrm>
            <a:off x="843235" y="261346"/>
            <a:ext cx="1796207" cy="305356"/>
          </a:xfrm>
          <a:prstGeom prst="rect">
            <a:avLst/>
          </a:prstGeom>
          <a:ln w="12700">
            <a:miter lim="400000"/>
          </a:ln>
        </p:spPr>
      </p:pic>
      <p:pic>
        <p:nvPicPr>
          <p:cNvPr id="344" name="Screen Shot 2019-03-24 at 12.39.43 AM.png" descr="Screen Shot 2019-03-24 at 12.39.43 AM.png"/>
          <p:cNvPicPr>
            <a:picLocks noChangeAspect="1"/>
          </p:cNvPicPr>
          <p:nvPr/>
        </p:nvPicPr>
        <p:blipFill>
          <a:blip r:embed="rId7">
            <a:extLst/>
          </a:blip>
          <a:stretch>
            <a:fillRect/>
          </a:stretch>
        </p:blipFill>
        <p:spPr>
          <a:xfrm>
            <a:off x="3399804" y="6213369"/>
            <a:ext cx="1658592" cy="285965"/>
          </a:xfrm>
          <a:prstGeom prst="rect">
            <a:avLst/>
          </a:prstGeom>
          <a:ln w="25400">
            <a:solidFill>
              <a:srgbClr val="000000"/>
            </a:solidFill>
            <a:miter/>
          </a:ln>
        </p:spPr>
      </p:pic>
      <p:sp>
        <p:nvSpPr>
          <p:cNvPr id="345" name="https://botanybill.weebly.com"/>
          <p:cNvSpPr txBox="1"/>
          <p:nvPr/>
        </p:nvSpPr>
        <p:spPr>
          <a:xfrm>
            <a:off x="540842" y="6196331"/>
            <a:ext cx="2629593" cy="320041"/>
          </a:xfrm>
          <a:prstGeom prst="rect">
            <a:avLst/>
          </a:prstGeom>
          <a:solidFill>
            <a:schemeClr val="accent2"/>
          </a:solidFill>
          <a:ln w="25400">
            <a:solidFill>
              <a:srgbClr val="000000"/>
            </a:solidFill>
            <a:miter/>
          </a:ln>
          <a:extLst>
            <a:ext uri="{C572A759-6A51-4108-AA02-DFA0A04FC94B}">
              <ma14:wrappingTextBoxFlag xmlns:ma14="http://schemas.microsoft.com/office/mac/drawingml/2011/main" val="1"/>
            </a:ext>
          </a:extLst>
        </p:spPr>
        <p:txBody>
          <a:bodyPr lIns="45719" rIns="45719">
            <a:spAutoFit/>
          </a:bodyPr>
          <a:lstStyle>
            <a:lvl1pPr>
              <a:defRPr sz="1400">
                <a:solidFill>
                  <a:srgbClr val="FFFFFF"/>
                </a:solidFill>
              </a:defRPr>
            </a:lvl1pPr>
          </a:lstStyle>
          <a:p>
            <a:pPr/>
            <a:r>
              <a:t>https://botanybill.weebly.com</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7" name="Screen Shot 2019-03-23 at 11.16.01 PM.png" descr="Screen Shot 2019-03-23 at 11.16.01 PM.png"/>
          <p:cNvPicPr>
            <a:picLocks noChangeAspect="1"/>
          </p:cNvPicPr>
          <p:nvPr/>
        </p:nvPicPr>
        <p:blipFill>
          <a:blip r:embed="rId2">
            <a:extLst/>
          </a:blip>
          <a:stretch>
            <a:fillRect/>
          </a:stretch>
        </p:blipFill>
        <p:spPr>
          <a:xfrm>
            <a:off x="1971962" y="1037673"/>
            <a:ext cx="6800276" cy="4376254"/>
          </a:xfrm>
          <a:prstGeom prst="rect">
            <a:avLst/>
          </a:prstGeom>
          <a:ln w="12700">
            <a:miter lim="400000"/>
          </a:ln>
        </p:spPr>
      </p:pic>
      <p:sp>
        <p:nvSpPr>
          <p:cNvPr id="348" name="Rectangle 4"/>
          <p:cNvSpPr/>
          <p:nvPr/>
        </p:nvSpPr>
        <p:spPr>
          <a:xfrm>
            <a:off x="-1" y="252282"/>
            <a:ext cx="3572176" cy="731522"/>
          </a:xfrm>
          <a:prstGeom prst="rect">
            <a:avLst/>
          </a:prstGeom>
          <a:solidFill>
            <a:schemeClr val="accent6"/>
          </a:solidFill>
          <a:ln w="12700">
            <a:miter lim="400000"/>
          </a:ln>
          <a:extLst>
            <a:ext uri="{C572A759-6A51-4108-AA02-DFA0A04FC94B}">
              <ma14:wrappingTextBoxFlag xmlns:ma14="http://schemas.microsoft.com/office/mac/drawingml/2011/main" val="1"/>
            </a:ext>
          </a:extLst>
        </p:spPr>
        <p:txBody>
          <a:bodyPr lIns="45719" rIns="45719" anchor="ctr"/>
          <a:lstStyle>
            <a:lvl1pPr algn="ctr">
              <a:defRPr sz="4400">
                <a:solidFill>
                  <a:srgbClr val="FFFFFF"/>
                </a:solidFill>
                <a:latin typeface="+mj-lt"/>
                <a:ea typeface="+mj-ea"/>
                <a:cs typeface="+mj-cs"/>
                <a:sym typeface="Helvetica"/>
              </a:defRPr>
            </a:lvl1pPr>
          </a:lstStyle>
          <a:p>
            <a:pPr/>
            <a:r>
              <a:t>HR 1572</a:t>
            </a:r>
          </a:p>
        </p:txBody>
      </p:sp>
      <p:pic>
        <p:nvPicPr>
          <p:cNvPr id="349" name="A collaborative effort of…" descr="A collaborative effort of…"/>
          <p:cNvPicPr>
            <a:picLocks noChangeAspect="0"/>
          </p:cNvPicPr>
          <p:nvPr/>
        </p:nvPicPr>
        <p:blipFill>
          <a:blip r:embed="rId3">
            <a:extLst/>
          </a:blip>
          <a:stretch>
            <a:fillRect/>
          </a:stretch>
        </p:blipFill>
        <p:spPr>
          <a:xfrm>
            <a:off x="976773" y="4757211"/>
            <a:ext cx="3225923" cy="1920241"/>
          </a:xfrm>
          <a:prstGeom prst="rect">
            <a:avLst/>
          </a:prstGeom>
          <a:effectLst>
            <a:outerShdw sx="100000" sy="100000" kx="0" ky="0" algn="b" rotWithShape="0" blurRad="63500" dist="19050" dir="5400000">
              <a:srgbClr val="000000">
                <a:alpha val="63000"/>
              </a:srgbClr>
            </a:outerShdw>
          </a:effectLst>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1" name="SYF_Infographic.jpg" descr="SYF_Infographic.jpg"/>
          <p:cNvPicPr>
            <a:picLocks noChangeAspect="1"/>
          </p:cNvPicPr>
          <p:nvPr/>
        </p:nvPicPr>
        <p:blipFill>
          <a:blip r:embed="rId2">
            <a:extLst/>
          </a:blip>
          <a:stretch>
            <a:fillRect/>
          </a:stretch>
        </p:blipFill>
        <p:spPr>
          <a:xfrm>
            <a:off x="5015656" y="660251"/>
            <a:ext cx="3583088" cy="5537498"/>
          </a:xfrm>
          <a:prstGeom prst="rect">
            <a:avLst/>
          </a:prstGeom>
          <a:ln w="12700">
            <a:miter lim="400000"/>
          </a:ln>
        </p:spPr>
      </p:pic>
      <p:sp>
        <p:nvSpPr>
          <p:cNvPr id="352" name="Rectangle 4"/>
          <p:cNvSpPr/>
          <p:nvPr/>
        </p:nvSpPr>
        <p:spPr>
          <a:xfrm>
            <a:off x="-2209" y="274202"/>
            <a:ext cx="3919261" cy="745411"/>
          </a:xfrm>
          <a:prstGeom prst="rect">
            <a:avLst/>
          </a:prstGeom>
          <a:solidFill>
            <a:schemeClr val="accent6"/>
          </a:solidFill>
          <a:ln w="12700">
            <a:miter lim="400000"/>
          </a:ln>
          <a:extLst>
            <a:ext uri="{C572A759-6A51-4108-AA02-DFA0A04FC94B}">
              <ma14:wrappingTextBoxFlag xmlns:ma14="http://schemas.microsoft.com/office/mac/drawingml/2011/main" val="1"/>
            </a:ext>
          </a:extLst>
        </p:spPr>
        <p:txBody>
          <a:bodyPr lIns="45719" rIns="45719" anchor="ctr"/>
          <a:lstStyle>
            <a:lvl1pPr algn="ctr">
              <a:defRPr sz="3300">
                <a:solidFill>
                  <a:srgbClr val="FFFFFF"/>
                </a:solidFill>
              </a:defRPr>
            </a:lvl1pPr>
          </a:lstStyle>
          <a:p>
            <a:pPr/>
            <a:r>
              <a:t>Seed Your Future</a:t>
            </a:r>
          </a:p>
        </p:txBody>
      </p:sp>
      <p:sp>
        <p:nvSpPr>
          <p:cNvPr id="353" name="Mission…"/>
          <p:cNvSpPr txBox="1"/>
          <p:nvPr/>
        </p:nvSpPr>
        <p:spPr>
          <a:xfrm>
            <a:off x="381568" y="1236980"/>
            <a:ext cx="3913707" cy="840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a:solidFill>
                  <a:schemeClr val="accent6"/>
                </a:solidFill>
              </a:defRPr>
            </a:pPr>
            <a:r>
              <a:t>Mission</a:t>
            </a:r>
          </a:p>
          <a:p>
            <a:pPr>
              <a:defRPr sz="1600">
                <a:solidFill>
                  <a:srgbClr val="333333"/>
                </a:solidFill>
                <a:latin typeface="+mj-lt"/>
                <a:ea typeface="+mj-ea"/>
                <a:cs typeface="+mj-cs"/>
                <a:sym typeface="Helvetica"/>
              </a:defRPr>
            </a:pPr>
            <a:r>
              <a:t>To promote horticulture and inspire people to pursue careers working with plants.</a:t>
            </a:r>
          </a:p>
        </p:txBody>
      </p:sp>
      <p:sp>
        <p:nvSpPr>
          <p:cNvPr id="354" name="A few of the alarming statistics:…"/>
          <p:cNvSpPr txBox="1"/>
          <p:nvPr/>
        </p:nvSpPr>
        <p:spPr>
          <a:xfrm>
            <a:off x="454782" y="2122804"/>
            <a:ext cx="3913707" cy="4003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a:solidFill>
                  <a:schemeClr val="accent6"/>
                </a:solidFill>
              </a:defRPr>
            </a:pPr>
            <a:r>
              <a:t>A few of the alarming statistics:</a:t>
            </a:r>
          </a:p>
          <a:p>
            <a:pPr>
              <a:defRPr>
                <a:solidFill>
                  <a:srgbClr val="333333"/>
                </a:solidFill>
              </a:defRPr>
            </a:pPr>
          </a:p>
          <a:p>
            <a:pPr marL="457200" indent="-317500">
              <a:buClr>
                <a:srgbClr val="333333"/>
              </a:buClr>
              <a:buSzPct val="100000"/>
              <a:buFont typeface="Helvetica"/>
              <a:buChar char="•"/>
              <a:defRPr sz="1600">
                <a:solidFill>
                  <a:srgbClr val="333333"/>
                </a:solidFill>
                <a:latin typeface="+mj-lt"/>
                <a:ea typeface="+mj-ea"/>
                <a:cs typeface="+mj-cs"/>
                <a:sym typeface="Helvetica"/>
              </a:defRPr>
            </a:pPr>
            <a:r>
              <a:t>The average U.S. citizen can identify more than 1,000 brands and logos, but fewer than 10 local plants.</a:t>
            </a:r>
          </a:p>
          <a:p>
            <a:pPr marL="457200" indent="-317500">
              <a:buClr>
                <a:srgbClr val="333333"/>
              </a:buClr>
              <a:buSzPct val="100000"/>
              <a:buFont typeface="Helvetica"/>
              <a:buChar char="•"/>
              <a:defRPr sz="1600">
                <a:solidFill>
                  <a:srgbClr val="333333"/>
                </a:solidFill>
                <a:latin typeface="+mj-lt"/>
                <a:ea typeface="+mj-ea"/>
                <a:cs typeface="+mj-cs"/>
                <a:sym typeface="Helvetica"/>
              </a:defRPr>
            </a:pPr>
          </a:p>
          <a:p>
            <a:pPr marL="457200" indent="-317500">
              <a:buClr>
                <a:srgbClr val="333333"/>
              </a:buClr>
              <a:buSzPct val="100000"/>
              <a:buFont typeface="Helvetica"/>
              <a:buChar char="•"/>
              <a:defRPr sz="1600">
                <a:solidFill>
                  <a:srgbClr val="333333"/>
                </a:solidFill>
                <a:latin typeface="+mj-lt"/>
                <a:ea typeface="+mj-ea"/>
                <a:cs typeface="+mj-cs"/>
                <a:sym typeface="Helvetica"/>
              </a:defRPr>
            </a:pPr>
            <a:r>
              <a:t>Most schools stop teaching plant-based concepts in the third grade.</a:t>
            </a:r>
          </a:p>
          <a:p>
            <a:pPr>
              <a:defRPr sz="1600">
                <a:solidFill>
                  <a:srgbClr val="333333"/>
                </a:solidFill>
                <a:latin typeface="+mj-lt"/>
                <a:ea typeface="+mj-ea"/>
                <a:cs typeface="+mj-cs"/>
                <a:sym typeface="Helvetica"/>
              </a:defRPr>
            </a:pPr>
          </a:p>
          <a:p>
            <a:pPr marL="457200" indent="-317500">
              <a:buClr>
                <a:srgbClr val="333333"/>
              </a:buClr>
              <a:buSzPct val="100000"/>
              <a:buFont typeface="Helvetica"/>
              <a:buChar char="•"/>
              <a:defRPr sz="1600">
                <a:solidFill>
                  <a:srgbClr val="333333"/>
                </a:solidFill>
                <a:latin typeface="+mj-lt"/>
                <a:ea typeface="+mj-ea"/>
                <a:cs typeface="+mj-cs"/>
                <a:sym typeface="Helvetica"/>
              </a:defRPr>
            </a:pPr>
            <a:r>
              <a:t>ZERO middle-schoolers in focus groups across the country said they have heard the word “horticulture.”</a:t>
            </a:r>
          </a:p>
          <a:p>
            <a:pPr>
              <a:defRPr sz="1600">
                <a:solidFill>
                  <a:srgbClr val="333333"/>
                </a:solidFill>
                <a:latin typeface="+mj-lt"/>
                <a:ea typeface="+mj-ea"/>
                <a:cs typeface="+mj-cs"/>
                <a:sym typeface="Helvetica"/>
              </a:defRPr>
            </a:pPr>
          </a:p>
          <a:p>
            <a:pPr>
              <a:defRPr sz="1600">
                <a:solidFill>
                  <a:srgbClr val="333333"/>
                </a:solidFill>
                <a:latin typeface="+mj-lt"/>
                <a:ea typeface="+mj-ea"/>
                <a:cs typeface="+mj-cs"/>
                <a:sym typeface="Helvetica"/>
              </a:defRPr>
            </a:pPr>
          </a:p>
          <a:p>
            <a:pPr>
              <a:defRPr sz="1600">
                <a:solidFill>
                  <a:srgbClr val="333333"/>
                </a:solidFill>
                <a:latin typeface="+mj-lt"/>
                <a:ea typeface="+mj-ea"/>
                <a:cs typeface="+mj-cs"/>
                <a:sym typeface="Helvetica"/>
              </a:defRPr>
            </a:pPr>
          </a:p>
        </p:txBody>
      </p:sp>
      <p:pic>
        <p:nvPicPr>
          <p:cNvPr id="355" name="Weed Wrangle®jpg..jpg" descr="Weed Wrangle®jpg..jpg"/>
          <p:cNvPicPr>
            <a:picLocks noChangeAspect="1"/>
          </p:cNvPicPr>
          <p:nvPr/>
        </p:nvPicPr>
        <p:blipFill>
          <a:blip r:embed="rId3">
            <a:extLst/>
          </a:blip>
          <a:stretch>
            <a:fillRect/>
          </a:stretch>
        </p:blipFill>
        <p:spPr>
          <a:xfrm>
            <a:off x="1147176" y="5399179"/>
            <a:ext cx="2382491" cy="911042"/>
          </a:xfrm>
          <a:prstGeom prst="rect">
            <a:avLst/>
          </a:prstGeom>
          <a:ln w="12700">
            <a:miter lim="400000"/>
          </a:ln>
        </p:spPr>
      </p:pic>
      <p:sp>
        <p:nvSpPr>
          <p:cNvPr id="356" name="helps with that!"/>
          <p:cNvSpPr txBox="1"/>
          <p:nvPr/>
        </p:nvSpPr>
        <p:spPr>
          <a:xfrm>
            <a:off x="1418609" y="6170929"/>
            <a:ext cx="1839626" cy="358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i="1">
                <a:solidFill>
                  <a:schemeClr val="accent6"/>
                </a:solidFill>
              </a:defRPr>
            </a:lvl1pPr>
          </a:lstStyle>
          <a:p>
            <a:pPr/>
            <a:r>
              <a:t>helps with that!</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8" name="Rectangle 3"/>
          <p:cNvSpPr/>
          <p:nvPr/>
        </p:nvSpPr>
        <p:spPr>
          <a:xfrm>
            <a:off x="-83804" y="138024"/>
            <a:ext cx="4574118" cy="1057703"/>
          </a:xfrm>
          <a:prstGeom prst="rect">
            <a:avLst/>
          </a:prstGeom>
          <a:solidFill>
            <a:schemeClr val="accent6"/>
          </a:solidFill>
          <a:ln w="12700">
            <a:miter lim="400000"/>
          </a:ln>
        </p:spPr>
        <p:txBody>
          <a:bodyPr lIns="45719" rIns="45719" anchor="ctr"/>
          <a:lstStyle/>
          <a:p>
            <a:pPr algn="ctr">
              <a:defRPr sz="1300">
                <a:solidFill>
                  <a:srgbClr val="FFFFFF"/>
                </a:solidFill>
              </a:defRPr>
            </a:pPr>
          </a:p>
        </p:txBody>
      </p:sp>
      <p:pic>
        <p:nvPicPr>
          <p:cNvPr id="359" name="echinacea-purpurea-and-amer.jpg" descr="echinacea-purpurea-and-amer.jpg"/>
          <p:cNvPicPr>
            <a:picLocks noChangeAspect="1"/>
          </p:cNvPicPr>
          <p:nvPr/>
        </p:nvPicPr>
        <p:blipFill>
          <a:blip r:embed="rId3">
            <a:extLst/>
          </a:blip>
          <a:stretch>
            <a:fillRect/>
          </a:stretch>
        </p:blipFill>
        <p:spPr>
          <a:xfrm>
            <a:off x="63383" y="1263044"/>
            <a:ext cx="4574119" cy="1905884"/>
          </a:xfrm>
          <a:prstGeom prst="rect">
            <a:avLst/>
          </a:prstGeom>
          <a:ln w="12700">
            <a:miter lim="400000"/>
          </a:ln>
        </p:spPr>
      </p:pic>
      <p:pic>
        <p:nvPicPr>
          <p:cNvPr id="360" name="Monarch caterpillar.jpg" descr="Monarch caterpillar.jpg"/>
          <p:cNvPicPr>
            <a:picLocks noChangeAspect="1"/>
          </p:cNvPicPr>
          <p:nvPr/>
        </p:nvPicPr>
        <p:blipFill>
          <a:blip r:embed="rId4">
            <a:extLst/>
          </a:blip>
          <a:stretch>
            <a:fillRect/>
          </a:stretch>
        </p:blipFill>
        <p:spPr>
          <a:xfrm>
            <a:off x="4561706" y="180803"/>
            <a:ext cx="4436601" cy="2969167"/>
          </a:xfrm>
          <a:prstGeom prst="rect">
            <a:avLst/>
          </a:prstGeom>
          <a:ln w="12700">
            <a:miter lim="400000"/>
          </a:ln>
        </p:spPr>
      </p:pic>
      <p:pic>
        <p:nvPicPr>
          <p:cNvPr id="361" name="24612247638_433f6d3589.jpg" descr="24612247638_433f6d3589.jpg"/>
          <p:cNvPicPr>
            <a:picLocks noChangeAspect="1"/>
          </p:cNvPicPr>
          <p:nvPr/>
        </p:nvPicPr>
        <p:blipFill>
          <a:blip r:embed="rId5">
            <a:extLst/>
          </a:blip>
          <a:stretch>
            <a:fillRect/>
          </a:stretch>
        </p:blipFill>
        <p:spPr>
          <a:xfrm>
            <a:off x="4713472" y="3100324"/>
            <a:ext cx="4310869" cy="2871039"/>
          </a:xfrm>
          <a:prstGeom prst="rect">
            <a:avLst/>
          </a:prstGeom>
          <a:ln w="12700">
            <a:miter lim="400000"/>
          </a:ln>
        </p:spPr>
      </p:pic>
      <p:pic>
        <p:nvPicPr>
          <p:cNvPr id="362" name="iStock_Deer+Eating+Flowers+(smaller+vers.).jpg" descr="iStock_Deer+Eating+Flowers+(smaller+vers.).jpg"/>
          <p:cNvPicPr>
            <a:picLocks noChangeAspect="1"/>
          </p:cNvPicPr>
          <p:nvPr/>
        </p:nvPicPr>
        <p:blipFill>
          <a:blip r:embed="rId6">
            <a:extLst/>
          </a:blip>
          <a:stretch>
            <a:fillRect/>
          </a:stretch>
        </p:blipFill>
        <p:spPr>
          <a:xfrm>
            <a:off x="3003212" y="2330227"/>
            <a:ext cx="3315376" cy="2375346"/>
          </a:xfrm>
          <a:prstGeom prst="rect">
            <a:avLst/>
          </a:prstGeom>
          <a:ln w="12700">
            <a:miter lim="400000"/>
          </a:ln>
        </p:spPr>
      </p:pic>
      <p:pic>
        <p:nvPicPr>
          <p:cNvPr id="363" name="images.jpeg" descr="images.jpeg"/>
          <p:cNvPicPr>
            <a:picLocks noChangeAspect="1"/>
          </p:cNvPicPr>
          <p:nvPr/>
        </p:nvPicPr>
        <p:blipFill>
          <a:blip r:embed="rId7">
            <a:extLst/>
          </a:blip>
          <a:stretch>
            <a:fillRect/>
          </a:stretch>
        </p:blipFill>
        <p:spPr>
          <a:xfrm>
            <a:off x="1430149" y="4706752"/>
            <a:ext cx="3315376" cy="2040232"/>
          </a:xfrm>
          <a:prstGeom prst="rect">
            <a:avLst/>
          </a:prstGeom>
          <a:ln w="12700">
            <a:miter lim="400000"/>
          </a:ln>
        </p:spPr>
      </p:pic>
      <p:pic>
        <p:nvPicPr>
          <p:cNvPr id="364" name="images-1.jpeg" descr="images-1.jpeg"/>
          <p:cNvPicPr>
            <a:picLocks noChangeAspect="1"/>
          </p:cNvPicPr>
          <p:nvPr/>
        </p:nvPicPr>
        <p:blipFill>
          <a:blip r:embed="rId8">
            <a:extLst/>
          </a:blip>
          <a:stretch>
            <a:fillRect/>
          </a:stretch>
        </p:blipFill>
        <p:spPr>
          <a:xfrm>
            <a:off x="129850" y="3155224"/>
            <a:ext cx="2892563" cy="1802760"/>
          </a:xfrm>
          <a:prstGeom prst="rect">
            <a:avLst/>
          </a:prstGeom>
          <a:ln w="12700">
            <a:miter lim="400000"/>
          </a:ln>
        </p:spPr>
      </p:pic>
      <p:sp>
        <p:nvSpPr>
          <p:cNvPr id="365" name="A threat to Native Plants…"/>
          <p:cNvSpPr txBox="1"/>
          <p:nvPr/>
        </p:nvSpPr>
        <p:spPr>
          <a:xfrm>
            <a:off x="82358" y="252855"/>
            <a:ext cx="4241794" cy="828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400">
                <a:solidFill>
                  <a:srgbClr val="FFFFFF"/>
                </a:solidFill>
                <a:latin typeface="+mj-lt"/>
                <a:ea typeface="+mj-ea"/>
                <a:cs typeface="+mj-cs"/>
                <a:sym typeface="Helvetica"/>
              </a:defRPr>
            </a:pPr>
            <a:r>
              <a:t>A threat to Native Plants</a:t>
            </a:r>
          </a:p>
          <a:p>
            <a:pPr>
              <a:defRPr sz="2400">
                <a:solidFill>
                  <a:srgbClr val="FFFFFF"/>
                </a:solidFill>
                <a:latin typeface="+mj-lt"/>
                <a:ea typeface="+mj-ea"/>
                <a:cs typeface="+mj-cs"/>
                <a:sym typeface="Helvetica"/>
              </a:defRPr>
            </a:pPr>
            <a:r>
              <a:t>     is a threat to Native Wildlife</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9" name="Chevron 18"/>
          <p:cNvSpPr/>
          <p:nvPr/>
        </p:nvSpPr>
        <p:spPr>
          <a:xfrm>
            <a:off x="0" y="2206136"/>
            <a:ext cx="9144000" cy="225308"/>
          </a:xfrm>
          <a:prstGeom prst="chevron">
            <a:avLst>
              <a:gd name="adj" fmla="val 50000"/>
            </a:avLst>
          </a:prstGeom>
          <a:solidFill>
            <a:srgbClr val="E2F0D9"/>
          </a:solidFill>
          <a:ln w="12700">
            <a:miter lim="400000"/>
          </a:ln>
        </p:spPr>
        <p:txBody>
          <a:bodyPr lIns="45719" rIns="45719" anchor="ctr"/>
          <a:lstStyle/>
          <a:p>
            <a:pPr algn="ctr">
              <a:defRPr>
                <a:solidFill>
                  <a:srgbClr val="FFFFFF"/>
                </a:solidFill>
              </a:defRPr>
            </a:pPr>
          </a:p>
        </p:txBody>
      </p:sp>
      <p:sp>
        <p:nvSpPr>
          <p:cNvPr id="370" name="Rectangle 16"/>
          <p:cNvSpPr/>
          <p:nvPr/>
        </p:nvSpPr>
        <p:spPr>
          <a:xfrm>
            <a:off x="-2" y="338892"/>
            <a:ext cx="4114803" cy="731522"/>
          </a:xfrm>
          <a:prstGeom prst="rect">
            <a:avLst/>
          </a:prstGeom>
          <a:solidFill>
            <a:schemeClr val="accent6"/>
          </a:solidFill>
          <a:ln w="12700">
            <a:miter lim="400000"/>
          </a:ln>
        </p:spPr>
        <p:txBody>
          <a:bodyPr lIns="45719" rIns="45719" anchor="ctr"/>
          <a:lstStyle/>
          <a:p>
            <a:pPr algn="ctr">
              <a:defRPr sz="1300">
                <a:solidFill>
                  <a:srgbClr val="FFFFFF"/>
                </a:solidFill>
              </a:defRPr>
            </a:pPr>
          </a:p>
        </p:txBody>
      </p:sp>
      <p:sp>
        <p:nvSpPr>
          <p:cNvPr id="371" name="Title 1"/>
          <p:cNvSpPr txBox="1"/>
          <p:nvPr>
            <p:ph type="title"/>
          </p:nvPr>
        </p:nvSpPr>
        <p:spPr>
          <a:xfrm>
            <a:off x="388019" y="365125"/>
            <a:ext cx="3486151" cy="705288"/>
          </a:xfrm>
          <a:prstGeom prst="rect">
            <a:avLst/>
          </a:prstGeom>
        </p:spPr>
        <p:txBody>
          <a:bodyPr/>
          <a:lstStyle>
            <a:lvl1pPr defTabSz="850391">
              <a:defRPr sz="4092">
                <a:solidFill>
                  <a:srgbClr val="FFFFFF"/>
                </a:solidFill>
              </a:defRPr>
            </a:lvl1pPr>
          </a:lstStyle>
          <a:p>
            <a:pPr/>
            <a:r>
              <a:t>Our Progress</a:t>
            </a:r>
          </a:p>
        </p:txBody>
      </p:sp>
      <p:sp>
        <p:nvSpPr>
          <p:cNvPr id="372" name="TextBox 4"/>
          <p:cNvSpPr txBox="1"/>
          <p:nvPr/>
        </p:nvSpPr>
        <p:spPr>
          <a:xfrm>
            <a:off x="741870" y="1467697"/>
            <a:ext cx="2027210" cy="701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4000">
                <a:solidFill>
                  <a:schemeClr val="accent6"/>
                </a:solidFill>
                <a:latin typeface="+mj-lt"/>
                <a:ea typeface="+mj-ea"/>
                <a:cs typeface="+mj-cs"/>
                <a:sym typeface="Helvetica"/>
              </a:defRPr>
            </a:lvl1pPr>
          </a:lstStyle>
          <a:p>
            <a:pPr/>
            <a:r>
              <a:t>Year 1</a:t>
            </a:r>
          </a:p>
        </p:txBody>
      </p:sp>
      <p:sp>
        <p:nvSpPr>
          <p:cNvPr id="373" name="TextBox 7"/>
          <p:cNvSpPr txBox="1"/>
          <p:nvPr/>
        </p:nvSpPr>
        <p:spPr>
          <a:xfrm>
            <a:off x="3558395" y="1467697"/>
            <a:ext cx="2027210" cy="701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4000">
                <a:solidFill>
                  <a:schemeClr val="accent6"/>
                </a:solidFill>
                <a:latin typeface="+mj-lt"/>
                <a:ea typeface="+mj-ea"/>
                <a:cs typeface="+mj-cs"/>
                <a:sym typeface="Helvetica"/>
              </a:defRPr>
            </a:lvl1pPr>
          </a:lstStyle>
          <a:p>
            <a:pPr/>
            <a:r>
              <a:t>Year 3</a:t>
            </a:r>
          </a:p>
        </p:txBody>
      </p:sp>
      <p:sp>
        <p:nvSpPr>
          <p:cNvPr id="374" name="TextBox 9"/>
          <p:cNvSpPr txBox="1"/>
          <p:nvPr/>
        </p:nvSpPr>
        <p:spPr>
          <a:xfrm>
            <a:off x="591984" y="2718923"/>
            <a:ext cx="2027210" cy="1056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85750" indent="-285750">
              <a:buSzPct val="100000"/>
              <a:buFont typeface="Arial"/>
              <a:buChar char="•"/>
              <a:defRPr sz="1600">
                <a:solidFill>
                  <a:srgbClr val="535353"/>
                </a:solidFill>
                <a:latin typeface="Calibri Light"/>
                <a:ea typeface="Calibri Light"/>
                <a:cs typeface="Calibri Light"/>
                <a:sym typeface="Calibri Light"/>
              </a:defRPr>
            </a:pPr>
            <a:r>
              <a:t>Nashville Only</a:t>
            </a:r>
          </a:p>
          <a:p>
            <a:pPr marL="285750" indent="-285750">
              <a:buSzPct val="100000"/>
              <a:buFont typeface="Arial"/>
              <a:buChar char="•"/>
              <a:defRPr sz="1600">
                <a:solidFill>
                  <a:srgbClr val="535353"/>
                </a:solidFill>
                <a:latin typeface="Calibri Light"/>
                <a:ea typeface="Calibri Light"/>
                <a:cs typeface="Calibri Light"/>
                <a:sym typeface="Calibri Light"/>
              </a:defRPr>
            </a:pPr>
            <a:r>
              <a:t>10 Public Parks</a:t>
            </a:r>
          </a:p>
          <a:p>
            <a:pPr marL="285750" indent="-285750">
              <a:buSzPct val="100000"/>
              <a:buFont typeface="Arial"/>
              <a:buChar char="•"/>
              <a:defRPr sz="1600">
                <a:solidFill>
                  <a:srgbClr val="535353"/>
                </a:solidFill>
                <a:latin typeface="Calibri Light"/>
                <a:ea typeface="Calibri Light"/>
                <a:cs typeface="Calibri Light"/>
                <a:sym typeface="Calibri Light"/>
              </a:defRPr>
            </a:pPr>
            <a:r>
              <a:t>500 Volunteers</a:t>
            </a:r>
          </a:p>
          <a:p>
            <a:pPr marL="285750" indent="-285750">
              <a:buSzPct val="100000"/>
              <a:buFont typeface="Arial"/>
              <a:buChar char="•"/>
              <a:defRPr sz="1600">
                <a:solidFill>
                  <a:srgbClr val="535353"/>
                </a:solidFill>
                <a:latin typeface="Calibri Light"/>
                <a:ea typeface="Calibri Light"/>
                <a:cs typeface="Calibri Light"/>
                <a:sym typeface="Calibri Light"/>
              </a:defRPr>
            </a:pPr>
            <a:r>
              <a:t>1,300 Hours</a:t>
            </a:r>
          </a:p>
        </p:txBody>
      </p:sp>
      <p:sp>
        <p:nvSpPr>
          <p:cNvPr id="375" name="TextBox 10"/>
          <p:cNvSpPr txBox="1"/>
          <p:nvPr/>
        </p:nvSpPr>
        <p:spPr>
          <a:xfrm>
            <a:off x="3053919" y="2718923"/>
            <a:ext cx="3486151" cy="153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85750" indent="-285750">
              <a:buSzPct val="100000"/>
              <a:buFont typeface="Arial"/>
              <a:buChar char="•"/>
              <a:defRPr sz="1600">
                <a:solidFill>
                  <a:srgbClr val="535353"/>
                </a:solidFill>
                <a:latin typeface="Calibri Light"/>
                <a:ea typeface="Calibri Light"/>
                <a:cs typeface="Calibri Light"/>
                <a:sym typeface="Calibri Light"/>
              </a:defRPr>
            </a:pPr>
            <a:r>
              <a:t>Expansion in </a:t>
            </a:r>
            <a:r>
              <a:rPr>
                <a:solidFill>
                  <a:schemeClr val="accent6"/>
                </a:solidFill>
              </a:rPr>
              <a:t>Tennessee</a:t>
            </a:r>
            <a:r>
              <a:t> </a:t>
            </a:r>
          </a:p>
          <a:p>
            <a:pPr marL="285750" indent="-285750">
              <a:buSzPct val="100000"/>
              <a:buFont typeface="Arial"/>
              <a:buChar char="•"/>
              <a:defRPr sz="1600">
                <a:solidFill>
                  <a:srgbClr val="535353"/>
                </a:solidFill>
                <a:latin typeface="Calibri Light"/>
                <a:ea typeface="Calibri Light"/>
                <a:cs typeface="Calibri Light"/>
                <a:sym typeface="Calibri Light"/>
              </a:defRPr>
            </a:pPr>
            <a:r>
              <a:t>2X Partners in Nashville</a:t>
            </a:r>
          </a:p>
          <a:p>
            <a:pPr marL="285750" indent="-285750">
              <a:buSzPct val="100000"/>
              <a:buFont typeface="Arial"/>
              <a:buChar char="•"/>
              <a:defRPr sz="1600">
                <a:solidFill>
                  <a:srgbClr val="535353"/>
                </a:solidFill>
                <a:latin typeface="Calibri Light"/>
                <a:ea typeface="Calibri Light"/>
                <a:cs typeface="Calibri Light"/>
                <a:sym typeface="Calibri Light"/>
              </a:defRPr>
            </a:pPr>
            <a:r>
              <a:t>Memphis, Knoxville, Chattanooga</a:t>
            </a:r>
          </a:p>
          <a:p>
            <a:pPr marL="285750" indent="-285750">
              <a:buSzPct val="100000"/>
              <a:buFont typeface="Arial"/>
              <a:buChar char="•"/>
              <a:defRPr sz="1600">
                <a:solidFill>
                  <a:srgbClr val="535353"/>
                </a:solidFill>
                <a:latin typeface="Calibri Light"/>
                <a:ea typeface="Calibri Light"/>
                <a:cs typeface="Calibri Light"/>
                <a:sym typeface="Calibri Light"/>
              </a:defRPr>
            </a:pPr>
            <a:r>
              <a:t>34 TN StateParks/Natural Areas</a:t>
            </a:r>
          </a:p>
          <a:p>
            <a:pPr marL="285750" indent="-285750">
              <a:buSzPct val="100000"/>
              <a:buFont typeface="Arial"/>
              <a:buChar char="•"/>
              <a:defRPr sz="1600">
                <a:solidFill>
                  <a:srgbClr val="535353"/>
                </a:solidFill>
                <a:latin typeface="Calibri Light"/>
                <a:ea typeface="Calibri Light"/>
                <a:cs typeface="Calibri Light"/>
                <a:sym typeface="Calibri Light"/>
              </a:defRPr>
            </a:pPr>
            <a:r>
              <a:t>1 National Park</a:t>
            </a:r>
          </a:p>
          <a:p>
            <a:pPr marL="285750" indent="-285750">
              <a:buSzPct val="100000"/>
              <a:buFont typeface="Arial"/>
              <a:buChar char="•"/>
              <a:defRPr sz="1600">
                <a:solidFill>
                  <a:srgbClr val="535353"/>
                </a:solidFill>
                <a:latin typeface="Calibri Light"/>
                <a:ea typeface="Calibri Light"/>
                <a:cs typeface="Calibri Light"/>
                <a:sym typeface="Calibri Light"/>
              </a:defRPr>
            </a:pPr>
            <a:r>
              <a:t>3000+ Volunteers</a:t>
            </a:r>
          </a:p>
        </p:txBody>
      </p:sp>
      <p:sp>
        <p:nvSpPr>
          <p:cNvPr id="376" name="TextBox 12"/>
          <p:cNvSpPr txBox="1"/>
          <p:nvPr/>
        </p:nvSpPr>
        <p:spPr>
          <a:xfrm>
            <a:off x="6371689" y="1467697"/>
            <a:ext cx="2208362" cy="701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4000">
                <a:solidFill>
                  <a:schemeClr val="accent2"/>
                </a:solidFill>
                <a:latin typeface="+mj-lt"/>
                <a:ea typeface="+mj-ea"/>
                <a:cs typeface="+mj-cs"/>
                <a:sym typeface="Helvetica"/>
              </a:defRPr>
            </a:lvl1pPr>
          </a:lstStyle>
          <a:p>
            <a:pPr/>
            <a:r>
              <a:t>Today</a:t>
            </a:r>
          </a:p>
        </p:txBody>
      </p:sp>
      <p:sp>
        <p:nvSpPr>
          <p:cNvPr id="377" name="TextBox 14"/>
          <p:cNvSpPr txBox="1"/>
          <p:nvPr/>
        </p:nvSpPr>
        <p:spPr>
          <a:xfrm>
            <a:off x="6160988" y="2147235"/>
            <a:ext cx="2629763" cy="3952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600">
                <a:solidFill>
                  <a:srgbClr val="535353"/>
                </a:solidFill>
                <a:latin typeface="Calibri Light"/>
                <a:ea typeface="Calibri Light"/>
                <a:cs typeface="Calibri Light"/>
                <a:sym typeface="Calibri Light"/>
              </a:defRPr>
            </a:pPr>
            <a:r>
              <a:t>     </a:t>
            </a:r>
            <a:r>
              <a:rPr>
                <a:solidFill>
                  <a:srgbClr val="000000"/>
                </a:solidFill>
              </a:rPr>
              <a:t>Expansion </a:t>
            </a:r>
            <a:r>
              <a:rPr>
                <a:solidFill>
                  <a:schemeClr val="accent2"/>
                </a:solidFill>
              </a:rPr>
              <a:t>Nationwide</a:t>
            </a:r>
            <a:endParaRPr>
              <a:solidFill>
                <a:schemeClr val="accent2"/>
              </a:solidFill>
            </a:endParaRPr>
          </a:p>
          <a:p>
            <a:pPr lvl="1" indent="284163" algn="ctr">
              <a:defRPr sz="1600">
                <a:latin typeface="Calibri Light"/>
                <a:ea typeface="Calibri Light"/>
                <a:cs typeface="Calibri Light"/>
                <a:sym typeface="Calibri Light"/>
              </a:defRPr>
            </a:pPr>
            <a:r>
              <a:t>Tennessee</a:t>
            </a:r>
          </a:p>
          <a:p>
            <a:pPr lvl="1" indent="284163" algn="ctr">
              <a:defRPr sz="1600">
                <a:latin typeface="Calibri Light"/>
                <a:ea typeface="Calibri Light"/>
                <a:cs typeface="Calibri Light"/>
                <a:sym typeface="Calibri Light"/>
              </a:defRPr>
            </a:pPr>
            <a:r>
              <a:t>Louisiana</a:t>
            </a:r>
          </a:p>
          <a:p>
            <a:pPr lvl="1" indent="284163" algn="ctr">
              <a:defRPr sz="1600">
                <a:latin typeface="Calibri Light"/>
                <a:ea typeface="Calibri Light"/>
                <a:cs typeface="Calibri Light"/>
                <a:sym typeface="Calibri Light"/>
              </a:defRPr>
            </a:pPr>
            <a:r>
              <a:t>Mississippi</a:t>
            </a:r>
          </a:p>
          <a:p>
            <a:pPr lvl="1" indent="284163" algn="ctr">
              <a:defRPr sz="1600">
                <a:latin typeface="Calibri Light"/>
                <a:ea typeface="Calibri Light"/>
                <a:cs typeface="Calibri Light"/>
                <a:sym typeface="Calibri Light"/>
              </a:defRPr>
            </a:pPr>
            <a:r>
              <a:t>Texas</a:t>
            </a:r>
          </a:p>
          <a:p>
            <a:pPr lvl="1" indent="284163" algn="ctr">
              <a:defRPr sz="1600">
                <a:latin typeface="Calibri Light"/>
                <a:ea typeface="Calibri Light"/>
                <a:cs typeface="Calibri Light"/>
                <a:sym typeface="Calibri Light"/>
              </a:defRPr>
            </a:pPr>
            <a:r>
              <a:t>Oregon</a:t>
            </a:r>
          </a:p>
          <a:p>
            <a:pPr lvl="1" indent="284163" algn="ctr">
              <a:defRPr sz="1600">
                <a:latin typeface="Calibri Light"/>
                <a:ea typeface="Calibri Light"/>
                <a:cs typeface="Calibri Light"/>
                <a:sym typeface="Calibri Light"/>
              </a:defRPr>
            </a:pPr>
            <a:r>
              <a:t>Florida</a:t>
            </a:r>
          </a:p>
          <a:p>
            <a:pPr lvl="1" indent="284163" algn="ctr">
              <a:defRPr sz="1600">
                <a:latin typeface="Calibri Light"/>
                <a:ea typeface="Calibri Light"/>
                <a:cs typeface="Calibri Light"/>
                <a:sym typeface="Calibri Light"/>
              </a:defRPr>
            </a:pPr>
            <a:r>
              <a:t>Alabama</a:t>
            </a:r>
          </a:p>
          <a:p>
            <a:pPr lvl="1" indent="284163" algn="ctr">
              <a:defRPr sz="1600">
                <a:latin typeface="Calibri Light"/>
                <a:ea typeface="Calibri Light"/>
                <a:cs typeface="Calibri Light"/>
                <a:sym typeface="Calibri Light"/>
              </a:defRPr>
            </a:pPr>
            <a:r>
              <a:t>Indiana</a:t>
            </a:r>
          </a:p>
          <a:p>
            <a:pPr lvl="1" indent="284163" algn="ctr">
              <a:defRPr sz="1600">
                <a:latin typeface="Calibri Light"/>
                <a:ea typeface="Calibri Light"/>
                <a:cs typeface="Calibri Light"/>
                <a:sym typeface="Calibri Light"/>
              </a:defRPr>
            </a:pPr>
            <a:r>
              <a:t>Georgia</a:t>
            </a:r>
          </a:p>
          <a:p>
            <a:pPr lvl="1" indent="284163" algn="ctr">
              <a:defRPr sz="1600">
                <a:latin typeface="Calibri Light"/>
                <a:ea typeface="Calibri Light"/>
                <a:cs typeface="Calibri Light"/>
                <a:sym typeface="Calibri Light"/>
              </a:defRPr>
            </a:pPr>
            <a:r>
              <a:t>Virginia</a:t>
            </a:r>
          </a:p>
          <a:p>
            <a:pPr lvl="1" indent="284163" algn="ctr">
              <a:defRPr sz="1600">
                <a:latin typeface="Calibri Light"/>
                <a:ea typeface="Calibri Light"/>
                <a:cs typeface="Calibri Light"/>
                <a:sym typeface="Calibri Light"/>
              </a:defRPr>
            </a:pPr>
            <a:r>
              <a:t>New York</a:t>
            </a:r>
          </a:p>
          <a:p>
            <a:pPr lvl="1" indent="284163" algn="ctr">
              <a:defRPr sz="1600">
                <a:latin typeface="Calibri Light"/>
                <a:ea typeface="Calibri Light"/>
                <a:cs typeface="Calibri Light"/>
                <a:sym typeface="Calibri Light"/>
              </a:defRPr>
            </a:pPr>
            <a:r>
              <a:t>Connecticut</a:t>
            </a:r>
          </a:p>
          <a:p>
            <a:pPr lvl="1" indent="284163" algn="ctr">
              <a:defRPr sz="1600">
                <a:latin typeface="Calibri Light"/>
                <a:ea typeface="Calibri Light"/>
                <a:cs typeface="Calibri Light"/>
                <a:sym typeface="Calibri Light"/>
              </a:defRPr>
            </a:pPr>
            <a:r>
              <a:t>Iowa</a:t>
            </a:r>
          </a:p>
          <a:p>
            <a:pPr marL="285750" indent="-285750">
              <a:buSzPct val="100000"/>
              <a:buFont typeface="Arial"/>
              <a:buChar char="•"/>
              <a:defRPr sz="1600">
                <a:latin typeface="Calibri Light"/>
                <a:ea typeface="Calibri Light"/>
                <a:cs typeface="Calibri Light"/>
                <a:sym typeface="Calibri Light"/>
              </a:defRPr>
            </a:pPr>
            <a:r>
              <a:t>Thousands of Volunteers in over 100 cities</a:t>
            </a:r>
          </a:p>
        </p:txBody>
      </p:sp>
      <p:sp>
        <p:nvSpPr>
          <p:cNvPr id="378" name="Chevron 2"/>
          <p:cNvSpPr/>
          <p:nvPr/>
        </p:nvSpPr>
        <p:spPr>
          <a:xfrm>
            <a:off x="2769078" y="1910079"/>
            <a:ext cx="669845" cy="669845"/>
          </a:xfrm>
          <a:prstGeom prst="chevron">
            <a:avLst>
              <a:gd name="adj" fmla="val 50000"/>
            </a:avLst>
          </a:prstGeom>
          <a:solidFill>
            <a:schemeClr val="accent6"/>
          </a:solidFill>
          <a:ln w="12700">
            <a:miter lim="400000"/>
          </a:ln>
        </p:spPr>
        <p:txBody>
          <a:bodyPr lIns="45719" rIns="45719" anchor="ctr"/>
          <a:lstStyle/>
          <a:p>
            <a:pPr algn="ctr"/>
          </a:p>
        </p:txBody>
      </p:sp>
      <p:sp>
        <p:nvSpPr>
          <p:cNvPr id="379" name="Chevron 13"/>
          <p:cNvSpPr/>
          <p:nvPr/>
        </p:nvSpPr>
        <p:spPr>
          <a:xfrm>
            <a:off x="5705078" y="1909634"/>
            <a:ext cx="669845" cy="669845"/>
          </a:xfrm>
          <a:prstGeom prst="chevron">
            <a:avLst>
              <a:gd name="adj" fmla="val 50000"/>
            </a:avLst>
          </a:prstGeom>
          <a:solidFill>
            <a:schemeClr val="accent6"/>
          </a:solidFill>
          <a:ln w="12700">
            <a:miter lim="400000"/>
          </a:ln>
        </p:spPr>
        <p:txBody>
          <a:bodyPr lIns="45719" rIns="45719" anchor="ctr"/>
          <a:lstStyle/>
          <a:p>
            <a:pPr algn="ctr"/>
          </a:p>
        </p:txBody>
      </p:sp>
      <p:pic>
        <p:nvPicPr>
          <p:cNvPr id="380" name="2019 Map.jpg" descr="2019 Map.jpg"/>
          <p:cNvPicPr>
            <a:picLocks noChangeAspect="1"/>
          </p:cNvPicPr>
          <p:nvPr/>
        </p:nvPicPr>
        <p:blipFill>
          <a:blip r:embed="rId2">
            <a:extLst/>
          </a:blip>
          <a:stretch>
            <a:fillRect/>
          </a:stretch>
        </p:blipFill>
        <p:spPr>
          <a:xfrm>
            <a:off x="1046599" y="4217576"/>
            <a:ext cx="4114802" cy="267606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2" name="Picture 5" descr="Picture 5"/>
          <p:cNvPicPr>
            <a:picLocks noChangeAspect="1"/>
          </p:cNvPicPr>
          <p:nvPr/>
        </p:nvPicPr>
        <p:blipFill>
          <a:blip r:embed="rId3">
            <a:extLst/>
          </a:blip>
          <a:stretch>
            <a:fillRect/>
          </a:stretch>
        </p:blipFill>
        <p:spPr>
          <a:xfrm>
            <a:off x="-50930" y="261836"/>
            <a:ext cx="2992635" cy="1825270"/>
          </a:xfrm>
          <a:prstGeom prst="rect">
            <a:avLst/>
          </a:prstGeom>
          <a:ln w="12700">
            <a:miter lim="400000"/>
          </a:ln>
        </p:spPr>
      </p:pic>
      <p:sp>
        <p:nvSpPr>
          <p:cNvPr id="133" name="Rectangle 8"/>
          <p:cNvSpPr/>
          <p:nvPr/>
        </p:nvSpPr>
        <p:spPr>
          <a:xfrm>
            <a:off x="1143000" y="3826607"/>
            <a:ext cx="6858000" cy="1926171"/>
          </a:xfrm>
          <a:prstGeom prst="rect">
            <a:avLst/>
          </a:prstGeom>
          <a:solidFill>
            <a:schemeClr val="accent6"/>
          </a:solidFill>
          <a:ln w="12700">
            <a:miter lim="400000"/>
          </a:ln>
        </p:spPr>
        <p:txBody>
          <a:bodyPr lIns="45719" rIns="45719" anchor="ctr"/>
          <a:lstStyle/>
          <a:p>
            <a:pPr algn="ctr">
              <a:defRPr sz="1300">
                <a:solidFill>
                  <a:srgbClr val="FFFFFF"/>
                </a:solidFill>
              </a:defRPr>
            </a:pPr>
          </a:p>
        </p:txBody>
      </p:sp>
      <p:sp>
        <p:nvSpPr>
          <p:cNvPr id="134" name="Title 1"/>
          <p:cNvSpPr txBox="1"/>
          <p:nvPr>
            <p:ph type="title"/>
          </p:nvPr>
        </p:nvSpPr>
        <p:spPr>
          <a:xfrm>
            <a:off x="1142999" y="3980321"/>
            <a:ext cx="6858002" cy="2264794"/>
          </a:xfrm>
          <a:prstGeom prst="rect">
            <a:avLst/>
          </a:prstGeom>
        </p:spPr>
        <p:txBody>
          <a:bodyPr/>
          <a:lstStyle/>
          <a:p>
            <a:pPr algn="ctr">
              <a:defRPr b="1" sz="3900">
                <a:solidFill>
                  <a:srgbClr val="FFFFFF"/>
                </a:solidFill>
              </a:defRPr>
            </a:pPr>
            <a:r>
              <a:t>This action supports </a:t>
            </a:r>
            <a:br/>
            <a:r>
              <a:t>plant conservation and restoration on public lands</a:t>
            </a:r>
          </a:p>
        </p:txBody>
      </p:sp>
      <p:sp>
        <p:nvSpPr>
          <p:cNvPr id="135" name="Rectangle 4"/>
          <p:cNvSpPr txBox="1"/>
          <p:nvPr/>
        </p:nvSpPr>
        <p:spPr>
          <a:xfrm>
            <a:off x="914400" y="2546033"/>
            <a:ext cx="7315200" cy="1056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sz="3200">
                <a:solidFill>
                  <a:srgbClr val="535353"/>
                </a:solidFill>
                <a:latin typeface="+mj-lt"/>
                <a:ea typeface="+mj-ea"/>
                <a:cs typeface="+mj-cs"/>
                <a:sym typeface="Helvetica"/>
              </a:defRPr>
            </a:pPr>
            <a:r>
              <a:t>Weed Wrangle® </a:t>
            </a:r>
            <a:r>
              <a:rPr b="0"/>
              <a:t>is a collaborative network and an </a:t>
            </a:r>
            <a:r>
              <a:t>example of action </a:t>
            </a:r>
          </a:p>
        </p:txBody>
      </p:sp>
      <p:pic>
        <p:nvPicPr>
          <p:cNvPr id="136" name="Picture 2" descr="Picture 2"/>
          <p:cNvPicPr>
            <a:picLocks noChangeAspect="1"/>
          </p:cNvPicPr>
          <p:nvPr/>
        </p:nvPicPr>
        <p:blipFill>
          <a:blip r:embed="rId4">
            <a:extLst/>
          </a:blip>
          <a:stretch>
            <a:fillRect/>
          </a:stretch>
        </p:blipFill>
        <p:spPr>
          <a:xfrm>
            <a:off x="6107164" y="261836"/>
            <a:ext cx="2987572" cy="1825270"/>
          </a:xfrm>
          <a:prstGeom prst="rect">
            <a:avLst/>
          </a:prstGeom>
          <a:ln w="12700">
            <a:miter lim="400000"/>
          </a:ln>
        </p:spPr>
      </p:pic>
      <p:pic>
        <p:nvPicPr>
          <p:cNvPr id="137" name="Picture 6" descr="Picture 6"/>
          <p:cNvPicPr>
            <a:picLocks noChangeAspect="1"/>
          </p:cNvPicPr>
          <p:nvPr/>
        </p:nvPicPr>
        <p:blipFill>
          <a:blip r:embed="rId5">
            <a:extLst/>
          </a:blip>
          <a:stretch>
            <a:fillRect/>
          </a:stretch>
        </p:blipFill>
        <p:spPr>
          <a:xfrm>
            <a:off x="3011913" y="261836"/>
            <a:ext cx="3037172" cy="1825270"/>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2" name="Instagram.pdf" descr="Instagram.pdf"/>
          <p:cNvPicPr>
            <a:picLocks noChangeAspect="1"/>
          </p:cNvPicPr>
          <p:nvPr/>
        </p:nvPicPr>
        <p:blipFill>
          <a:blip r:embed="rId2">
            <a:extLst/>
          </a:blip>
          <a:stretch>
            <a:fillRect/>
          </a:stretch>
        </p:blipFill>
        <p:spPr>
          <a:xfrm>
            <a:off x="1153054" y="393700"/>
            <a:ext cx="6837892" cy="5128419"/>
          </a:xfrm>
          <a:prstGeom prst="rect">
            <a:avLst/>
          </a:prstGeom>
          <a:ln w="12700">
            <a:miter lim="400000"/>
          </a:ln>
        </p:spPr>
      </p:pic>
      <p:sp>
        <p:nvSpPr>
          <p:cNvPr id="383" name="March 11, 2019"/>
          <p:cNvSpPr txBox="1"/>
          <p:nvPr/>
        </p:nvSpPr>
        <p:spPr>
          <a:xfrm>
            <a:off x="3866276" y="3567429"/>
            <a:ext cx="1158444" cy="2654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latin typeface="Optima"/>
                <a:ea typeface="Optima"/>
                <a:cs typeface="Optima"/>
                <a:sym typeface="Optima"/>
              </a:defRPr>
            </a:lvl1pPr>
          </a:lstStyle>
          <a:p>
            <a:pPr/>
            <a:r>
              <a:t>March 11, 2019</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5" name="Rectangle 4"/>
          <p:cNvSpPr/>
          <p:nvPr/>
        </p:nvSpPr>
        <p:spPr>
          <a:xfrm>
            <a:off x="-78879" y="338892"/>
            <a:ext cx="6951516" cy="731522"/>
          </a:xfrm>
          <a:prstGeom prst="rect">
            <a:avLst/>
          </a:prstGeom>
          <a:solidFill>
            <a:schemeClr val="accent6"/>
          </a:solidFill>
          <a:ln w="12700">
            <a:miter lim="400000"/>
          </a:ln>
        </p:spPr>
        <p:txBody>
          <a:bodyPr lIns="45719" rIns="45719" anchor="ctr"/>
          <a:lstStyle/>
          <a:p>
            <a:pPr algn="ctr">
              <a:defRPr sz="1300">
                <a:solidFill>
                  <a:srgbClr val="FFFFFF"/>
                </a:solidFill>
              </a:defRPr>
            </a:pPr>
          </a:p>
        </p:txBody>
      </p:sp>
      <p:sp>
        <p:nvSpPr>
          <p:cNvPr id="386" name="Title 1"/>
          <p:cNvSpPr txBox="1"/>
          <p:nvPr>
            <p:ph type="title"/>
          </p:nvPr>
        </p:nvSpPr>
        <p:spPr>
          <a:xfrm>
            <a:off x="184150" y="288925"/>
            <a:ext cx="7886700" cy="1325564"/>
          </a:xfrm>
          <a:prstGeom prst="rect">
            <a:avLst/>
          </a:prstGeom>
        </p:spPr>
        <p:txBody>
          <a:bodyPr/>
          <a:lstStyle>
            <a:lvl1pPr>
              <a:defRPr>
                <a:solidFill>
                  <a:srgbClr val="FFFFFF"/>
                </a:solidFill>
              </a:defRPr>
            </a:lvl1pPr>
          </a:lstStyle>
          <a:p>
            <a:pPr/>
            <a:r>
              <a:t>Weeds ruin your eyeballs</a:t>
            </a:r>
          </a:p>
        </p:txBody>
      </p:sp>
      <p:grpSp>
        <p:nvGrpSpPr>
          <p:cNvPr id="389" name="Cayce- Weed Wrangle.jpg"/>
          <p:cNvGrpSpPr/>
          <p:nvPr/>
        </p:nvGrpSpPr>
        <p:grpSpPr>
          <a:xfrm>
            <a:off x="817446" y="1286130"/>
            <a:ext cx="3603561" cy="5312727"/>
            <a:chOff x="0" y="0"/>
            <a:chExt cx="3603560" cy="5312726"/>
          </a:xfrm>
        </p:grpSpPr>
        <p:pic>
          <p:nvPicPr>
            <p:cNvPr id="388" name="Cayce- Weed Wrangle.jpg" descr="Cayce- Weed Wrangle.jpg"/>
            <p:cNvPicPr>
              <a:picLocks noChangeAspect="1"/>
            </p:cNvPicPr>
            <p:nvPr/>
          </p:nvPicPr>
          <p:blipFill>
            <a:blip r:embed="rId2">
              <a:extLst/>
            </a:blip>
            <a:stretch>
              <a:fillRect/>
            </a:stretch>
          </p:blipFill>
          <p:spPr>
            <a:xfrm>
              <a:off x="215900" y="139700"/>
              <a:ext cx="3171761" cy="4753927"/>
            </a:xfrm>
            <a:prstGeom prst="rect">
              <a:avLst/>
            </a:prstGeom>
            <a:ln>
              <a:noFill/>
            </a:ln>
            <a:effectLst/>
          </p:spPr>
        </p:pic>
        <p:pic>
          <p:nvPicPr>
            <p:cNvPr id="387" name="Cayce- Weed Wrangle.jpg" descr="Cayce- Weed Wrangle.jpg"/>
            <p:cNvPicPr>
              <a:picLocks noChangeAspect="0"/>
            </p:cNvPicPr>
            <p:nvPr/>
          </p:nvPicPr>
          <p:blipFill>
            <a:blip r:embed="rId3">
              <a:extLst/>
            </a:blip>
            <a:stretch>
              <a:fillRect/>
            </a:stretch>
          </p:blipFill>
          <p:spPr>
            <a:xfrm>
              <a:off x="0" y="0"/>
              <a:ext cx="3603561" cy="5312727"/>
            </a:xfrm>
            <a:prstGeom prst="rect">
              <a:avLst/>
            </a:prstGeom>
            <a:effectLst/>
          </p:spPr>
        </p:pic>
      </p:grpSp>
      <p:pic>
        <p:nvPicPr>
          <p:cNvPr id="390" name="IMG_4827.png" descr="IMG_4827.png"/>
          <p:cNvPicPr>
            <a:picLocks noChangeAspect="1"/>
          </p:cNvPicPr>
          <p:nvPr/>
        </p:nvPicPr>
        <p:blipFill>
          <a:blip r:embed="rId4">
            <a:extLst/>
          </a:blip>
          <a:stretch>
            <a:fillRect/>
          </a:stretch>
        </p:blipFill>
        <p:spPr>
          <a:xfrm>
            <a:off x="4756720" y="1848605"/>
            <a:ext cx="3476576" cy="3476576"/>
          </a:xfrm>
          <a:prstGeom prst="rect">
            <a:avLst/>
          </a:prstGeom>
          <a:ln w="12700">
            <a:miter lim="400000"/>
          </a:ln>
        </p:spPr>
      </p:pic>
      <p:sp>
        <p:nvSpPr>
          <p:cNvPr id="391" name="Rectangle 4"/>
          <p:cNvSpPr/>
          <p:nvPr/>
        </p:nvSpPr>
        <p:spPr>
          <a:xfrm>
            <a:off x="4884290" y="1370642"/>
            <a:ext cx="3221437" cy="731521"/>
          </a:xfrm>
          <a:prstGeom prst="rect">
            <a:avLst/>
          </a:prstGeom>
          <a:solidFill>
            <a:schemeClr val="accent6"/>
          </a:solidFill>
          <a:ln w="12700">
            <a:miter lim="400000"/>
          </a:ln>
          <a:extLst>
            <a:ext uri="{C572A759-6A51-4108-AA02-DFA0A04FC94B}">
              <ma14:wrappingTextBoxFlag xmlns:ma14="http://schemas.microsoft.com/office/mac/drawingml/2011/main" val="1"/>
            </a:ext>
          </a:extLst>
        </p:spPr>
        <p:txBody>
          <a:bodyPr lIns="45719" rIns="45719" anchor="ctr"/>
          <a:lstStyle>
            <a:lvl1pPr algn="ctr">
              <a:defRPr sz="4400">
                <a:solidFill>
                  <a:srgbClr val="FFFFFF"/>
                </a:solidFill>
              </a:defRPr>
            </a:lvl1pPr>
          </a:lstStyle>
          <a:p>
            <a:pPr/>
            <a:r>
              <a:t>Forever!</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3" name="Photo Mar 03, 9 24 33 AM copy.jpg" descr="Photo Mar 03, 9 24 33 AM copy.jpg"/>
          <p:cNvPicPr>
            <a:picLocks noChangeAspect="1"/>
          </p:cNvPicPr>
          <p:nvPr/>
        </p:nvPicPr>
        <p:blipFill>
          <a:blip r:embed="rId2">
            <a:extLst/>
          </a:blip>
          <a:stretch>
            <a:fillRect/>
          </a:stretch>
        </p:blipFill>
        <p:spPr>
          <a:xfrm>
            <a:off x="495062" y="3191503"/>
            <a:ext cx="3768109" cy="2826082"/>
          </a:xfrm>
          <a:prstGeom prst="rect">
            <a:avLst/>
          </a:prstGeom>
          <a:ln w="12700">
            <a:miter lim="400000"/>
          </a:ln>
        </p:spPr>
      </p:pic>
      <p:pic>
        <p:nvPicPr>
          <p:cNvPr id="394" name="Cove Lake 3-3-18 001 copy.JPG" descr="Cove Lake 3-3-18 001 copy.JPG"/>
          <p:cNvPicPr>
            <a:picLocks noChangeAspect="1"/>
          </p:cNvPicPr>
          <p:nvPr/>
        </p:nvPicPr>
        <p:blipFill>
          <a:blip r:embed="rId3">
            <a:extLst/>
          </a:blip>
          <a:stretch>
            <a:fillRect/>
          </a:stretch>
        </p:blipFill>
        <p:spPr>
          <a:xfrm>
            <a:off x="5142062" y="633333"/>
            <a:ext cx="3567157" cy="2675369"/>
          </a:xfrm>
          <a:prstGeom prst="rect">
            <a:avLst/>
          </a:prstGeom>
          <a:ln w="12700">
            <a:miter lim="400000"/>
          </a:ln>
        </p:spPr>
      </p:pic>
      <p:pic>
        <p:nvPicPr>
          <p:cNvPr id="395" name="03 Pickwick 03MAR18.JPG" descr="03 Pickwick 03MAR18.JPG"/>
          <p:cNvPicPr>
            <a:picLocks noChangeAspect="1"/>
          </p:cNvPicPr>
          <p:nvPr/>
        </p:nvPicPr>
        <p:blipFill>
          <a:blip r:embed="rId4">
            <a:extLst/>
          </a:blip>
          <a:stretch>
            <a:fillRect/>
          </a:stretch>
        </p:blipFill>
        <p:spPr>
          <a:xfrm>
            <a:off x="3508201" y="2584400"/>
            <a:ext cx="2533800" cy="1689200"/>
          </a:xfrm>
          <a:prstGeom prst="rect">
            <a:avLst/>
          </a:prstGeom>
          <a:ln w="12700">
            <a:miter lim="400000"/>
          </a:ln>
        </p:spPr>
      </p:pic>
      <p:pic>
        <p:nvPicPr>
          <p:cNvPr id="396" name="07 Pickwick 03MAR18.JPG" descr="07 Pickwick 03MAR18.JPG"/>
          <p:cNvPicPr>
            <a:picLocks noChangeAspect="1"/>
          </p:cNvPicPr>
          <p:nvPr/>
        </p:nvPicPr>
        <p:blipFill>
          <a:blip r:embed="rId5">
            <a:extLst/>
          </a:blip>
          <a:stretch>
            <a:fillRect/>
          </a:stretch>
        </p:blipFill>
        <p:spPr>
          <a:xfrm>
            <a:off x="3460390" y="4262015"/>
            <a:ext cx="2629422" cy="1752949"/>
          </a:xfrm>
          <a:prstGeom prst="rect">
            <a:avLst/>
          </a:prstGeom>
          <a:ln w="12700">
            <a:miter lim="400000"/>
          </a:ln>
        </p:spPr>
      </p:pic>
      <p:pic>
        <p:nvPicPr>
          <p:cNvPr id="397" name="WPSP18_AA_ZZKV3148.jpg" descr="WPSP18_AA_ZZKV3148.jpg"/>
          <p:cNvPicPr>
            <a:picLocks noChangeAspect="1"/>
          </p:cNvPicPr>
          <p:nvPr/>
        </p:nvPicPr>
        <p:blipFill>
          <a:blip r:embed="rId6">
            <a:extLst/>
          </a:blip>
          <a:stretch>
            <a:fillRect/>
          </a:stretch>
        </p:blipFill>
        <p:spPr>
          <a:xfrm>
            <a:off x="6855474" y="3204121"/>
            <a:ext cx="1855560" cy="2800846"/>
          </a:xfrm>
          <a:prstGeom prst="rect">
            <a:avLst/>
          </a:prstGeom>
          <a:ln w="12700">
            <a:miter lim="400000"/>
          </a:ln>
        </p:spPr>
      </p:pic>
      <p:pic>
        <p:nvPicPr>
          <p:cNvPr id="398" name="WPSP18_AA_ZZKV3176.jpg" descr="WPSP18_AA_ZZKV3176.jpg"/>
          <p:cNvPicPr>
            <a:picLocks noChangeAspect="1"/>
          </p:cNvPicPr>
          <p:nvPr/>
        </p:nvPicPr>
        <p:blipFill>
          <a:blip r:embed="rId7">
            <a:extLst/>
          </a:blip>
          <a:stretch>
            <a:fillRect/>
          </a:stretch>
        </p:blipFill>
        <p:spPr>
          <a:xfrm>
            <a:off x="5902130" y="3207429"/>
            <a:ext cx="1032408" cy="1558351"/>
          </a:xfrm>
          <a:prstGeom prst="rect">
            <a:avLst/>
          </a:prstGeom>
          <a:ln w="12700">
            <a:miter lim="400000"/>
          </a:ln>
        </p:spPr>
      </p:pic>
      <p:pic>
        <p:nvPicPr>
          <p:cNvPr id="399" name="Grants Pass  12.jpg" descr="Grants Pass  12.jpg"/>
          <p:cNvPicPr>
            <a:picLocks noChangeAspect="1"/>
          </p:cNvPicPr>
          <p:nvPr/>
        </p:nvPicPr>
        <p:blipFill>
          <a:blip r:embed="rId8">
            <a:extLst/>
          </a:blip>
          <a:stretch>
            <a:fillRect/>
          </a:stretch>
        </p:blipFill>
        <p:spPr>
          <a:xfrm>
            <a:off x="466623" y="3215478"/>
            <a:ext cx="1571382" cy="2778132"/>
          </a:xfrm>
          <a:prstGeom prst="rect">
            <a:avLst/>
          </a:prstGeom>
          <a:ln w="12700">
            <a:miter lim="400000"/>
          </a:ln>
        </p:spPr>
      </p:pic>
      <p:pic>
        <p:nvPicPr>
          <p:cNvPr id="400" name="DSCN1351.jpg" descr="DSCN1351.jpg"/>
          <p:cNvPicPr>
            <a:picLocks noChangeAspect="1"/>
          </p:cNvPicPr>
          <p:nvPr/>
        </p:nvPicPr>
        <p:blipFill>
          <a:blip r:embed="rId9">
            <a:extLst/>
          </a:blip>
          <a:stretch>
            <a:fillRect/>
          </a:stretch>
        </p:blipFill>
        <p:spPr>
          <a:xfrm>
            <a:off x="5902130" y="4631688"/>
            <a:ext cx="1032408" cy="1376544"/>
          </a:xfrm>
          <a:prstGeom prst="rect">
            <a:avLst/>
          </a:prstGeom>
          <a:ln w="12700">
            <a:miter lim="400000"/>
          </a:ln>
        </p:spPr>
      </p:pic>
      <p:pic>
        <p:nvPicPr>
          <p:cNvPr id="401" name="WW-NO-2639.jpg" descr="WW-NO-2639.jpg"/>
          <p:cNvPicPr>
            <a:picLocks noChangeAspect="1"/>
          </p:cNvPicPr>
          <p:nvPr/>
        </p:nvPicPr>
        <p:blipFill>
          <a:blip r:embed="rId10">
            <a:extLst/>
          </a:blip>
          <a:stretch>
            <a:fillRect/>
          </a:stretch>
        </p:blipFill>
        <p:spPr>
          <a:xfrm>
            <a:off x="445883" y="638040"/>
            <a:ext cx="3439182" cy="2579387"/>
          </a:xfrm>
          <a:prstGeom prst="rect">
            <a:avLst/>
          </a:prstGeom>
          <a:ln w="12700">
            <a:miter lim="400000"/>
          </a:ln>
        </p:spPr>
      </p:pic>
      <p:pic>
        <p:nvPicPr>
          <p:cNvPr id="402" name="WarriorsPath1.jpg" descr="WarriorsPath1.jpg"/>
          <p:cNvPicPr>
            <a:picLocks noChangeAspect="1"/>
          </p:cNvPicPr>
          <p:nvPr/>
        </p:nvPicPr>
        <p:blipFill>
          <a:blip r:embed="rId11">
            <a:extLst/>
          </a:blip>
          <a:stretch>
            <a:fillRect/>
          </a:stretch>
        </p:blipFill>
        <p:spPr>
          <a:xfrm>
            <a:off x="3628593" y="642733"/>
            <a:ext cx="1571381" cy="2215814"/>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06" name="1. Title Page .pdf"/>
          <p:cNvGrpSpPr/>
          <p:nvPr/>
        </p:nvGrpSpPr>
        <p:grpSpPr>
          <a:xfrm>
            <a:off x="661961" y="382459"/>
            <a:ext cx="2474271" cy="3201997"/>
            <a:chOff x="0" y="0"/>
            <a:chExt cx="2474270" cy="3201996"/>
          </a:xfrm>
        </p:grpSpPr>
        <p:pic>
          <p:nvPicPr>
            <p:cNvPr id="405" name="1. Title Page .pdf" descr="1. Title Page .pdf"/>
            <p:cNvPicPr>
              <a:picLocks noChangeAspect="1"/>
            </p:cNvPicPr>
            <p:nvPr/>
          </p:nvPicPr>
          <p:blipFill>
            <a:blip r:embed="rId2">
              <a:extLst/>
            </a:blip>
            <a:stretch>
              <a:fillRect/>
            </a:stretch>
          </p:blipFill>
          <p:spPr>
            <a:xfrm>
              <a:off x="215900" y="139700"/>
              <a:ext cx="2042471" cy="2643197"/>
            </a:xfrm>
            <a:prstGeom prst="rect">
              <a:avLst/>
            </a:prstGeom>
            <a:ln>
              <a:noFill/>
            </a:ln>
            <a:effectLst/>
          </p:spPr>
        </p:pic>
        <p:pic>
          <p:nvPicPr>
            <p:cNvPr id="404" name="1. Title Page .pdf" descr="1. Title Page .pdf"/>
            <p:cNvPicPr>
              <a:picLocks noChangeAspect="0"/>
            </p:cNvPicPr>
            <p:nvPr/>
          </p:nvPicPr>
          <p:blipFill>
            <a:blip r:embed="rId3">
              <a:extLst/>
            </a:blip>
            <a:stretch>
              <a:fillRect/>
            </a:stretch>
          </p:blipFill>
          <p:spPr>
            <a:xfrm>
              <a:off x="0" y="0"/>
              <a:ext cx="2474271" cy="3201997"/>
            </a:xfrm>
            <a:prstGeom prst="rect">
              <a:avLst/>
            </a:prstGeom>
            <a:effectLst/>
          </p:spPr>
        </p:pic>
      </p:grpSp>
      <p:pic>
        <p:nvPicPr>
          <p:cNvPr id="407" name="Screen Shot 2018-09-30 at 1.47.01 AM.png" descr="Screen Shot 2018-09-30 at 1.47.01 AM.png"/>
          <p:cNvPicPr>
            <a:picLocks noChangeAspect="1"/>
          </p:cNvPicPr>
          <p:nvPr/>
        </p:nvPicPr>
        <p:blipFill>
          <a:blip r:embed="rId4">
            <a:extLst/>
          </a:blip>
          <a:stretch>
            <a:fillRect/>
          </a:stretch>
        </p:blipFill>
        <p:spPr>
          <a:xfrm>
            <a:off x="3605419" y="2687016"/>
            <a:ext cx="5112477" cy="2811862"/>
          </a:xfrm>
          <a:prstGeom prst="rect">
            <a:avLst/>
          </a:prstGeom>
          <a:ln w="25400">
            <a:solidFill>
              <a:schemeClr val="accent2"/>
            </a:solidFill>
          </a:ln>
        </p:spPr>
      </p:pic>
      <p:sp>
        <p:nvSpPr>
          <p:cNvPr id="408" name="We are happy to send you,…"/>
          <p:cNvSpPr txBox="1"/>
          <p:nvPr/>
        </p:nvSpPr>
        <p:spPr>
          <a:xfrm>
            <a:off x="3605419" y="1013180"/>
            <a:ext cx="5112477" cy="1348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sz="2900">
                <a:solidFill>
                  <a:srgbClr val="4F8F00"/>
                </a:solidFill>
              </a:defRPr>
            </a:pPr>
            <a:r>
              <a:t>We are happy to send you,</a:t>
            </a:r>
          </a:p>
          <a:p>
            <a:pPr algn="ctr">
              <a:defRPr b="1" sz="2900">
                <a:solidFill>
                  <a:srgbClr val="4F8F00"/>
                </a:solidFill>
              </a:defRPr>
            </a:pPr>
            <a:r>
              <a:t>more than you want to know!</a:t>
            </a:r>
          </a:p>
        </p:txBody>
      </p:sp>
      <p:grpSp>
        <p:nvGrpSpPr>
          <p:cNvPr id="411" name="Screen Shot 2018-10-14 at 8.58.51 PM.pdf"/>
          <p:cNvGrpSpPr/>
          <p:nvPr/>
        </p:nvGrpSpPr>
        <p:grpSpPr>
          <a:xfrm>
            <a:off x="586981" y="3515665"/>
            <a:ext cx="2624231" cy="3396063"/>
            <a:chOff x="0" y="0"/>
            <a:chExt cx="2624229" cy="3396061"/>
          </a:xfrm>
        </p:grpSpPr>
        <p:pic>
          <p:nvPicPr>
            <p:cNvPr id="410" name="Screen Shot 2018-10-14 at 8.58.51 PM.pdf" descr="Screen Shot 2018-10-14 at 8.58.51 PM.pdf"/>
            <p:cNvPicPr>
              <a:picLocks noChangeAspect="1"/>
            </p:cNvPicPr>
            <p:nvPr/>
          </p:nvPicPr>
          <p:blipFill>
            <a:blip r:embed="rId5">
              <a:extLst/>
            </a:blip>
            <a:stretch>
              <a:fillRect/>
            </a:stretch>
          </p:blipFill>
          <p:spPr>
            <a:xfrm>
              <a:off x="215900" y="139700"/>
              <a:ext cx="2192430" cy="2837262"/>
            </a:xfrm>
            <a:prstGeom prst="rect">
              <a:avLst/>
            </a:prstGeom>
            <a:ln>
              <a:noFill/>
            </a:ln>
            <a:effectLst/>
          </p:spPr>
        </p:pic>
        <p:pic>
          <p:nvPicPr>
            <p:cNvPr id="409" name="Screen Shot 2018-10-14 at 8.58.51 PM.pdf" descr="Screen Shot 2018-10-14 at 8.58.51 PM.pdf"/>
            <p:cNvPicPr>
              <a:picLocks noChangeAspect="0"/>
            </p:cNvPicPr>
            <p:nvPr/>
          </p:nvPicPr>
          <p:blipFill>
            <a:blip r:embed="rId6">
              <a:extLst/>
            </a:blip>
            <a:stretch>
              <a:fillRect/>
            </a:stretch>
          </p:blipFill>
          <p:spPr>
            <a:xfrm>
              <a:off x="0" y="0"/>
              <a:ext cx="2624230" cy="3396062"/>
            </a:xfrm>
            <a:prstGeom prst="rect">
              <a:avLst/>
            </a:prstGeom>
            <a:effectLst/>
          </p:spPr>
        </p:pic>
      </p:gr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3" name="South Carolina…"/>
          <p:cNvSpPr txBox="1"/>
          <p:nvPr/>
        </p:nvSpPr>
        <p:spPr>
          <a:xfrm>
            <a:off x="4803360" y="1821376"/>
            <a:ext cx="3959807" cy="1031241"/>
          </a:xfrm>
          <a:prstGeom prst="rect">
            <a:avLst/>
          </a:prstGeom>
          <a:ln w="25400">
            <a:solidFill>
              <a:schemeClr val="accent2"/>
            </a:solidFill>
            <a:miter lim="400000"/>
          </a:ln>
          <a:extLst>
            <a:ext uri="{C572A759-6A51-4108-AA02-DFA0A04FC94B}">
              <ma14:wrappingTextBoxFlag xmlns:ma14="http://schemas.microsoft.com/office/mac/drawingml/2011/main" val="1"/>
            </a:ext>
          </a:extLst>
        </p:spPr>
        <p:txBody>
          <a:bodyPr lIns="45719" rIns="45719">
            <a:spAutoFit/>
          </a:bodyPr>
          <a:lstStyle/>
          <a:p>
            <a:pPr algn="ctr">
              <a:defRPr b="1" sz="1500" u="sng">
                <a:solidFill>
                  <a:srgbClr val="4F8F00"/>
                </a:solidFill>
                <a:latin typeface="+mj-lt"/>
                <a:ea typeface="+mj-ea"/>
                <a:cs typeface="+mj-cs"/>
                <a:sym typeface="Helvetica"/>
              </a:defRPr>
            </a:pPr>
            <a:r>
              <a:t>South Carolina</a:t>
            </a:r>
          </a:p>
          <a:p>
            <a:pPr algn="ctr">
              <a:defRPr sz="1500">
                <a:solidFill>
                  <a:srgbClr val="4F8F00"/>
                </a:solidFill>
              </a:defRPr>
            </a:pPr>
            <a:r>
              <a:t>Garden Club of Aiken, Aiken</a:t>
            </a:r>
          </a:p>
          <a:p>
            <a:pPr algn="ctr">
              <a:defRPr sz="1500">
                <a:solidFill>
                  <a:srgbClr val="4F8F00"/>
                </a:solidFill>
              </a:defRPr>
            </a:pPr>
            <a:r>
              <a:t>Carolina Foothills Garden Club, Greenville</a:t>
            </a:r>
          </a:p>
          <a:p>
            <a:pPr algn="ctr">
              <a:defRPr sz="1500">
                <a:solidFill>
                  <a:srgbClr val="4F8F00"/>
                </a:solidFill>
              </a:defRPr>
            </a:pPr>
            <a:r>
              <a:t>Palmetto Garden Club, Columbia</a:t>
            </a:r>
          </a:p>
        </p:txBody>
      </p:sp>
      <p:sp>
        <p:nvSpPr>
          <p:cNvPr id="414" name="North Carolina…"/>
          <p:cNvSpPr txBox="1"/>
          <p:nvPr/>
        </p:nvSpPr>
        <p:spPr>
          <a:xfrm>
            <a:off x="429382" y="1821376"/>
            <a:ext cx="3944763" cy="802641"/>
          </a:xfrm>
          <a:prstGeom prst="rect">
            <a:avLst/>
          </a:prstGeom>
          <a:ln w="25400">
            <a:solidFill>
              <a:schemeClr val="accent2"/>
            </a:solidFill>
            <a:miter lim="400000"/>
          </a:ln>
          <a:extLst>
            <a:ext uri="{C572A759-6A51-4108-AA02-DFA0A04FC94B}">
              <ma14:wrappingTextBoxFlag xmlns:ma14="http://schemas.microsoft.com/office/mac/drawingml/2011/main" val="1"/>
            </a:ext>
          </a:extLst>
        </p:spPr>
        <p:txBody>
          <a:bodyPr lIns="45719" rIns="45719">
            <a:spAutoFit/>
          </a:bodyPr>
          <a:lstStyle/>
          <a:p>
            <a:pPr algn="ctr">
              <a:defRPr b="1" sz="1500" u="sng">
                <a:solidFill>
                  <a:srgbClr val="4F8F00"/>
                </a:solidFill>
                <a:latin typeface="+mj-lt"/>
                <a:ea typeface="+mj-ea"/>
                <a:cs typeface="+mj-cs"/>
                <a:sym typeface="Helvetica"/>
              </a:defRPr>
            </a:pPr>
            <a:r>
              <a:t>North Carolina</a:t>
            </a:r>
          </a:p>
          <a:p>
            <a:pPr algn="ctr">
              <a:defRPr sz="1500">
                <a:solidFill>
                  <a:srgbClr val="4F8F00"/>
                </a:solidFill>
                <a:latin typeface="+mj-lt"/>
                <a:ea typeface="+mj-ea"/>
                <a:cs typeface="+mj-cs"/>
                <a:sym typeface="Helvetica"/>
              </a:defRPr>
            </a:pPr>
            <a:r>
              <a:t>French Broad River Garden Club, Ashville</a:t>
            </a:r>
          </a:p>
          <a:p>
            <a:pPr algn="ctr">
              <a:defRPr sz="1500">
                <a:solidFill>
                  <a:srgbClr val="4F8F00"/>
                </a:solidFill>
                <a:latin typeface="+mj-lt"/>
                <a:ea typeface="+mj-ea"/>
                <a:cs typeface="+mj-cs"/>
                <a:sym typeface="Helvetica"/>
              </a:defRPr>
            </a:pPr>
            <a:r>
              <a:t>Twin City Garden Club, Winston-Salem</a:t>
            </a:r>
          </a:p>
        </p:txBody>
      </p:sp>
      <p:sp>
        <p:nvSpPr>
          <p:cNvPr id="415" name="We Are…"/>
          <p:cNvSpPr txBox="1"/>
          <p:nvPr/>
        </p:nvSpPr>
        <p:spPr>
          <a:xfrm>
            <a:off x="4942037" y="4811836"/>
            <a:ext cx="1796986" cy="891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a:solidFill>
                  <a:srgbClr val="CB8330"/>
                </a:solidFill>
              </a:defRPr>
            </a:pPr>
            <a:r>
              <a:t>We Are </a:t>
            </a:r>
          </a:p>
          <a:p>
            <a:pPr>
              <a:defRPr>
                <a:solidFill>
                  <a:srgbClr val="CB8330"/>
                </a:solidFill>
              </a:defRPr>
            </a:pPr>
            <a:r>
              <a:t>Missing Two </a:t>
            </a:r>
          </a:p>
          <a:p>
            <a:pPr>
              <a:defRPr>
                <a:solidFill>
                  <a:srgbClr val="CB8330"/>
                </a:solidFill>
              </a:defRPr>
            </a:pPr>
            <a:r>
              <a:t>Southern States!</a:t>
            </a:r>
          </a:p>
        </p:txBody>
      </p:sp>
      <p:pic>
        <p:nvPicPr>
          <p:cNvPr id="416" name="Picture 3" descr="Picture 3"/>
          <p:cNvPicPr>
            <a:picLocks noChangeAspect="1"/>
          </p:cNvPicPr>
          <p:nvPr/>
        </p:nvPicPr>
        <p:blipFill>
          <a:blip r:embed="rId2">
            <a:extLst/>
          </a:blip>
          <a:stretch>
            <a:fillRect/>
          </a:stretch>
        </p:blipFill>
        <p:spPr>
          <a:xfrm>
            <a:off x="3646277" y="102926"/>
            <a:ext cx="1851445" cy="1411456"/>
          </a:xfrm>
          <a:prstGeom prst="rect">
            <a:avLst/>
          </a:prstGeom>
          <a:ln w="12700">
            <a:miter lim="400000"/>
          </a:ln>
        </p:spPr>
      </p:pic>
      <p:pic>
        <p:nvPicPr>
          <p:cNvPr id="417" name="IMG_3968.png" descr="IMG_3968.png"/>
          <p:cNvPicPr>
            <a:picLocks noChangeAspect="1"/>
          </p:cNvPicPr>
          <p:nvPr/>
        </p:nvPicPr>
        <p:blipFill>
          <a:blip r:embed="rId3">
            <a:extLst/>
          </a:blip>
          <a:stretch>
            <a:fillRect/>
          </a:stretch>
        </p:blipFill>
        <p:spPr>
          <a:xfrm>
            <a:off x="5546746" y="3977571"/>
            <a:ext cx="1417459" cy="1417458"/>
          </a:xfrm>
          <a:prstGeom prst="rect">
            <a:avLst/>
          </a:prstGeom>
          <a:ln w="12700">
            <a:miter lim="400000"/>
          </a:ln>
        </p:spPr>
      </p:pic>
      <p:pic>
        <p:nvPicPr>
          <p:cNvPr id="418" name="IMG_9645.png" descr="IMG_9645.png"/>
          <p:cNvPicPr>
            <a:picLocks noChangeAspect="1"/>
          </p:cNvPicPr>
          <p:nvPr/>
        </p:nvPicPr>
        <p:blipFill>
          <a:blip r:embed="rId4">
            <a:extLst/>
          </a:blip>
          <a:stretch>
            <a:fillRect/>
          </a:stretch>
        </p:blipFill>
        <p:spPr>
          <a:xfrm>
            <a:off x="7017471" y="4584472"/>
            <a:ext cx="1879669" cy="1879669"/>
          </a:xfrm>
          <a:prstGeom prst="rect">
            <a:avLst/>
          </a:prstGeom>
          <a:ln w="12700">
            <a:miter lim="400000"/>
          </a:ln>
        </p:spPr>
      </p:pic>
      <p:pic>
        <p:nvPicPr>
          <p:cNvPr id="419" name="2019 Map.jpg" descr="2019 Map.jpg"/>
          <p:cNvPicPr>
            <a:picLocks noChangeAspect="1"/>
          </p:cNvPicPr>
          <p:nvPr/>
        </p:nvPicPr>
        <p:blipFill>
          <a:blip r:embed="rId5">
            <a:extLst/>
          </a:blip>
          <a:stretch>
            <a:fillRect/>
          </a:stretch>
        </p:blipFill>
        <p:spPr>
          <a:xfrm>
            <a:off x="139938" y="2943711"/>
            <a:ext cx="4523651" cy="2941956"/>
          </a:xfrm>
          <a:prstGeom prst="rect">
            <a:avLst/>
          </a:prstGeom>
          <a:ln w="12700">
            <a:miter lim="400000"/>
          </a:ln>
        </p:spPr>
      </p:pic>
      <p:sp>
        <p:nvSpPr>
          <p:cNvPr id="420" name="Straight Arrow Connector 37"/>
          <p:cNvSpPr/>
          <p:nvPr/>
        </p:nvSpPr>
        <p:spPr>
          <a:xfrm flipH="1" flipV="1">
            <a:off x="4164577" y="4711100"/>
            <a:ext cx="790639" cy="326027"/>
          </a:xfrm>
          <a:prstGeom prst="line">
            <a:avLst/>
          </a:prstGeom>
          <a:ln w="127000">
            <a:solidFill>
              <a:schemeClr val="accent2"/>
            </a:solidFill>
            <a:miter/>
            <a:tailEnd type="triangle"/>
          </a:ln>
        </p:spPr>
        <p:txBody>
          <a:bodyPr lIns="45719" rIns="45719"/>
          <a:lstStyle/>
          <a:p>
            <a:pP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2" name="Rectangle 4"/>
          <p:cNvSpPr/>
          <p:nvPr/>
        </p:nvSpPr>
        <p:spPr>
          <a:xfrm>
            <a:off x="0" y="0"/>
            <a:ext cx="9144000" cy="2061712"/>
          </a:xfrm>
          <a:prstGeom prst="rect">
            <a:avLst/>
          </a:prstGeom>
          <a:solidFill>
            <a:schemeClr val="accent6"/>
          </a:solidFill>
          <a:ln w="12700">
            <a:miter lim="400000"/>
          </a:ln>
        </p:spPr>
        <p:txBody>
          <a:bodyPr lIns="45719" rIns="45719" anchor="ctr"/>
          <a:lstStyle/>
          <a:p>
            <a:pPr algn="ctr">
              <a:defRPr>
                <a:solidFill>
                  <a:srgbClr val="FFFFFF"/>
                </a:solidFill>
              </a:defRPr>
            </a:pPr>
          </a:p>
        </p:txBody>
      </p:sp>
      <p:sp>
        <p:nvSpPr>
          <p:cNvPr id="423" name="Title 1"/>
          <p:cNvSpPr txBox="1"/>
          <p:nvPr>
            <p:ph type="title"/>
          </p:nvPr>
        </p:nvSpPr>
        <p:spPr>
          <a:xfrm>
            <a:off x="298450" y="368074"/>
            <a:ext cx="5504111" cy="1325564"/>
          </a:xfrm>
          <a:prstGeom prst="rect">
            <a:avLst/>
          </a:prstGeom>
        </p:spPr>
        <p:txBody>
          <a:bodyPr/>
          <a:lstStyle/>
          <a:p>
            <a:pPr defTabSz="896111">
              <a:defRPr sz="2744">
                <a:solidFill>
                  <a:srgbClr val="FFFFFF"/>
                </a:solidFill>
              </a:defRPr>
            </a:pPr>
            <a:r>
              <a:t>For more information, visit</a:t>
            </a:r>
            <a:r>
              <a:rPr sz="4704"/>
              <a:t> </a:t>
            </a:r>
            <a:r>
              <a:rPr b="1" sz="3822"/>
              <a:t>www.weedwrangle.org</a:t>
            </a:r>
          </a:p>
        </p:txBody>
      </p:sp>
      <p:sp>
        <p:nvSpPr>
          <p:cNvPr id="424" name="Title 1"/>
          <p:cNvSpPr txBox="1"/>
          <p:nvPr/>
        </p:nvSpPr>
        <p:spPr>
          <a:xfrm>
            <a:off x="247650" y="2909778"/>
            <a:ext cx="7152631" cy="312261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gn="ctr" defTabSz="914400">
              <a:spcBef>
                <a:spcPts val="1200"/>
              </a:spcBef>
              <a:defRPr b="1" sz="3300">
                <a:solidFill>
                  <a:schemeClr val="accent6"/>
                </a:solidFill>
                <a:latin typeface="Myriad Pro"/>
                <a:ea typeface="Myriad Pro"/>
                <a:cs typeface="Myriad Pro"/>
                <a:sym typeface="Myriad Pro"/>
              </a:defRPr>
            </a:pPr>
            <a:r>
              <a:t>To host your own Weed Wrangle® </a:t>
            </a:r>
            <a:endParaRPr sz="6000"/>
          </a:p>
          <a:p>
            <a:pPr algn="ctr" defTabSz="914400">
              <a:lnSpc>
                <a:spcPct val="90000"/>
              </a:lnSpc>
              <a:spcBef>
                <a:spcPts val="300"/>
              </a:spcBef>
              <a:defRPr b="1" sz="3600">
                <a:solidFill>
                  <a:srgbClr val="404040"/>
                </a:solidFill>
                <a:latin typeface="Myriad Pro"/>
                <a:ea typeface="Myriad Pro"/>
                <a:cs typeface="Myriad Pro"/>
                <a:sym typeface="Myriad Pro"/>
              </a:defRPr>
            </a:pPr>
            <a:r>
              <a:t>Email</a:t>
            </a:r>
            <a:r>
              <a:rPr b="0"/>
              <a:t> </a:t>
            </a:r>
            <a:r>
              <a:rPr b="0" u="sng">
                <a:solidFill>
                  <a:srgbClr val="0563C1"/>
                </a:solidFill>
                <a:uFill>
                  <a:solidFill>
                    <a:srgbClr val="0563C1"/>
                  </a:solidFill>
                </a:uFill>
                <a:hlinkClick r:id="rId3" invalidUrl="" action="" tgtFrame="" tooltip="" history="1" highlightClick="0" endSnd="0"/>
              </a:rPr>
              <a:t>invasives@icloud.com</a:t>
            </a:r>
            <a:endParaRPr b="0"/>
          </a:p>
          <a:p>
            <a:pPr algn="ctr" defTabSz="914400">
              <a:lnSpc>
                <a:spcPct val="90000"/>
              </a:lnSpc>
              <a:defRPr b="1" sz="3600">
                <a:solidFill>
                  <a:srgbClr val="404040"/>
                </a:solidFill>
                <a:latin typeface="Myriad Pro"/>
                <a:ea typeface="Myriad Pro"/>
                <a:cs typeface="Myriad Pro"/>
                <a:sym typeface="Myriad Pro"/>
              </a:defRPr>
            </a:pPr>
            <a:r>
              <a:t>Call</a:t>
            </a:r>
            <a:r>
              <a:rPr b="0"/>
              <a:t> (615) 385-4319</a:t>
            </a:r>
          </a:p>
        </p:txBody>
      </p:sp>
      <p:pic>
        <p:nvPicPr>
          <p:cNvPr id="425" name="23abf29c-da74-4a4a-84b0-701bc45e6b2f" descr="23abf29c-da74-4a4a-84b0-701bc45e6b2f"/>
          <p:cNvPicPr>
            <a:picLocks noChangeAspect="1"/>
          </p:cNvPicPr>
          <p:nvPr/>
        </p:nvPicPr>
        <p:blipFill>
          <a:blip r:embed="rId4">
            <a:extLst/>
          </a:blip>
          <a:stretch>
            <a:fillRect/>
          </a:stretch>
        </p:blipFill>
        <p:spPr>
          <a:xfrm>
            <a:off x="5714733" y="360760"/>
            <a:ext cx="3273840" cy="2173234"/>
          </a:xfrm>
          <a:prstGeom prst="rect">
            <a:avLst/>
          </a:prstGeom>
          <a:ln w="12700">
            <a:miter lim="400000"/>
          </a:ln>
          <a:effectLst>
            <a:outerShdw sx="100000" sy="100000" kx="0" ky="0" algn="b" rotWithShape="0" blurRad="292100" dist="139700" dir="2700000">
              <a:srgbClr val="333333">
                <a:alpha val="64999"/>
              </a:srgbClr>
            </a:outerShdw>
          </a:effectLst>
        </p:spPr>
      </p:pic>
      <p:pic>
        <p:nvPicPr>
          <p:cNvPr id="426" name="IMG_3530.png" descr="IMG_3530.png"/>
          <p:cNvPicPr>
            <a:picLocks noChangeAspect="1"/>
          </p:cNvPicPr>
          <p:nvPr/>
        </p:nvPicPr>
        <p:blipFill>
          <a:blip r:embed="rId5">
            <a:extLst/>
          </a:blip>
          <a:stretch>
            <a:fillRect/>
          </a:stretch>
        </p:blipFill>
        <p:spPr>
          <a:xfrm>
            <a:off x="6828212" y="3675577"/>
            <a:ext cx="2173234" cy="2173234"/>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 name="Rectangle 4"/>
          <p:cNvSpPr/>
          <p:nvPr/>
        </p:nvSpPr>
        <p:spPr>
          <a:xfrm>
            <a:off x="-1" y="338892"/>
            <a:ext cx="7703388" cy="731522"/>
          </a:xfrm>
          <a:prstGeom prst="rect">
            <a:avLst/>
          </a:prstGeom>
          <a:solidFill>
            <a:schemeClr val="accent6"/>
          </a:solidFill>
          <a:ln w="12700">
            <a:miter lim="400000"/>
          </a:ln>
        </p:spPr>
        <p:txBody>
          <a:bodyPr lIns="45719" rIns="45719" anchor="ctr"/>
          <a:lstStyle/>
          <a:p>
            <a:pPr algn="ctr">
              <a:defRPr sz="1300">
                <a:solidFill>
                  <a:srgbClr val="FFFFFF"/>
                </a:solidFill>
              </a:defRPr>
            </a:pPr>
          </a:p>
        </p:txBody>
      </p:sp>
      <p:sp>
        <p:nvSpPr>
          <p:cNvPr id="142" name="Title 1"/>
          <p:cNvSpPr txBox="1"/>
          <p:nvPr>
            <p:ph type="title"/>
          </p:nvPr>
        </p:nvSpPr>
        <p:spPr>
          <a:xfrm>
            <a:off x="374650" y="352425"/>
            <a:ext cx="7886700" cy="1325564"/>
          </a:xfrm>
          <a:prstGeom prst="rect">
            <a:avLst/>
          </a:prstGeom>
        </p:spPr>
        <p:txBody>
          <a:bodyPr/>
          <a:lstStyle>
            <a:lvl1pPr>
              <a:defRPr>
                <a:solidFill>
                  <a:srgbClr val="FFFFFF"/>
                </a:solidFill>
              </a:defRPr>
            </a:lvl1pPr>
          </a:lstStyle>
          <a:p>
            <a:pPr/>
            <a:r>
              <a:t>The Garden Club of America</a:t>
            </a:r>
          </a:p>
        </p:txBody>
      </p:sp>
      <p:sp>
        <p:nvSpPr>
          <p:cNvPr id="143" name="Content Placeholder 2"/>
          <p:cNvSpPr txBox="1"/>
          <p:nvPr>
            <p:ph type="body" sz="half" idx="1"/>
          </p:nvPr>
        </p:nvSpPr>
        <p:spPr>
          <a:xfrm>
            <a:off x="905773" y="3700505"/>
            <a:ext cx="7341080" cy="2441503"/>
          </a:xfrm>
          <a:prstGeom prst="rect">
            <a:avLst/>
          </a:prstGeom>
        </p:spPr>
        <p:txBody>
          <a:bodyPr/>
          <a:lstStyle/>
          <a:p>
            <a:pPr marL="221742" indent="-221742" defTabSz="886968">
              <a:lnSpc>
                <a:spcPct val="81000"/>
              </a:lnSpc>
              <a:spcBef>
                <a:spcPts val="900"/>
              </a:spcBef>
              <a:defRPr sz="2328">
                <a:solidFill>
                  <a:srgbClr val="535353"/>
                </a:solidFill>
              </a:defRPr>
            </a:pPr>
            <a:r>
              <a:t>Launched in 1992</a:t>
            </a:r>
          </a:p>
          <a:p>
            <a:pPr lvl="1" marL="665226" indent="-221742" defTabSz="886968">
              <a:lnSpc>
                <a:spcPct val="81000"/>
              </a:lnSpc>
              <a:spcBef>
                <a:spcPts val="400"/>
              </a:spcBef>
              <a:buFont typeface="Helvetica Light"/>
              <a:buChar char="–"/>
              <a:defRPr sz="1940">
                <a:solidFill>
                  <a:srgbClr val="535353"/>
                </a:solidFill>
              </a:defRPr>
            </a:pPr>
            <a:r>
              <a:t>Since then, over 500 projects have been created</a:t>
            </a:r>
            <a:endParaRPr sz="2328"/>
          </a:p>
          <a:p>
            <a:pPr lvl="1" marL="665226" indent="-221742" defTabSz="886968">
              <a:lnSpc>
                <a:spcPct val="81000"/>
              </a:lnSpc>
              <a:spcBef>
                <a:spcPts val="400"/>
              </a:spcBef>
              <a:buFont typeface="Helvetica Light"/>
              <a:buChar char="–"/>
              <a:defRPr sz="1940">
                <a:solidFill>
                  <a:srgbClr val="535353"/>
                </a:solidFill>
              </a:defRPr>
            </a:pPr>
            <a:r>
              <a:t>Example: Weed Wrangle®</a:t>
            </a:r>
            <a:endParaRPr sz="2328"/>
          </a:p>
          <a:p>
            <a:pPr marL="221742" indent="-221742" defTabSz="886968">
              <a:lnSpc>
                <a:spcPct val="81000"/>
              </a:lnSpc>
              <a:spcBef>
                <a:spcPts val="900"/>
              </a:spcBef>
              <a:defRPr sz="2328">
                <a:solidFill>
                  <a:srgbClr val="535353"/>
                </a:solidFill>
              </a:defRPr>
            </a:pPr>
            <a:r>
              <a:t>A joint habitat restoration program of the Conservation and Horticulture Committees</a:t>
            </a:r>
          </a:p>
          <a:p>
            <a:pPr marL="221742" indent="-221742" defTabSz="886968">
              <a:lnSpc>
                <a:spcPct val="81000"/>
              </a:lnSpc>
              <a:spcBef>
                <a:spcPts val="900"/>
              </a:spcBef>
              <a:defRPr sz="2328">
                <a:solidFill>
                  <a:srgbClr val="535353"/>
                </a:solidFill>
              </a:defRPr>
            </a:pPr>
            <a:r>
              <a:t>Provides critical assistance and resources to park managers</a:t>
            </a:r>
          </a:p>
        </p:txBody>
      </p:sp>
      <p:pic>
        <p:nvPicPr>
          <p:cNvPr id="144" name="Picture 5" descr="Picture 5"/>
          <p:cNvPicPr>
            <a:picLocks noChangeAspect="1"/>
          </p:cNvPicPr>
          <p:nvPr/>
        </p:nvPicPr>
        <p:blipFill>
          <a:blip r:embed="rId3">
            <a:extLst/>
          </a:blip>
          <a:stretch>
            <a:fillRect/>
          </a:stretch>
        </p:blipFill>
        <p:spPr>
          <a:xfrm>
            <a:off x="910943" y="1469438"/>
            <a:ext cx="2754958" cy="1832043"/>
          </a:xfrm>
          <a:prstGeom prst="rect">
            <a:avLst/>
          </a:prstGeom>
          <a:ln w="12700">
            <a:miter lim="400000"/>
          </a:ln>
        </p:spPr>
      </p:pic>
      <p:pic>
        <p:nvPicPr>
          <p:cNvPr id="145" name="members-main.getprotectedfile.jpeg" descr="members-main.getprotectedfile.jpeg"/>
          <p:cNvPicPr>
            <a:picLocks noChangeAspect="1"/>
          </p:cNvPicPr>
          <p:nvPr/>
        </p:nvPicPr>
        <p:blipFill>
          <a:blip r:embed="rId4">
            <a:extLst/>
          </a:blip>
          <a:stretch>
            <a:fillRect/>
          </a:stretch>
        </p:blipFill>
        <p:spPr>
          <a:xfrm>
            <a:off x="4628620" y="1334965"/>
            <a:ext cx="2755928" cy="2100989"/>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 name="Title 1"/>
          <p:cNvSpPr txBox="1"/>
          <p:nvPr>
            <p:ph type="title"/>
          </p:nvPr>
        </p:nvSpPr>
        <p:spPr>
          <a:prstGeom prst="rect">
            <a:avLst/>
          </a:prstGeom>
        </p:spPr>
        <p:txBody>
          <a:bodyPr/>
          <a:lstStyle>
            <a:lvl1pPr>
              <a:defRPr>
                <a:solidFill>
                  <a:srgbClr val="FFFFFF"/>
                </a:solidFill>
              </a:defRPr>
            </a:lvl1pPr>
          </a:lstStyle>
          <a:p>
            <a:pPr/>
            <a:r>
              <a:t>How It Started</a:t>
            </a:r>
          </a:p>
        </p:txBody>
      </p:sp>
      <p:pic>
        <p:nvPicPr>
          <p:cNvPr id="150" name="Picture 14" descr="Picture 14"/>
          <p:cNvPicPr>
            <a:picLocks noChangeAspect="1"/>
          </p:cNvPicPr>
          <p:nvPr/>
        </p:nvPicPr>
        <p:blipFill>
          <a:blip r:embed="rId2">
            <a:extLst/>
          </a:blip>
          <a:stretch>
            <a:fillRect/>
          </a:stretch>
        </p:blipFill>
        <p:spPr>
          <a:xfrm>
            <a:off x="494178" y="821376"/>
            <a:ext cx="3674410" cy="1805641"/>
          </a:xfrm>
          <a:prstGeom prst="rect">
            <a:avLst/>
          </a:prstGeom>
          <a:ln w="12700">
            <a:miter lim="400000"/>
          </a:ln>
        </p:spPr>
      </p:pic>
      <p:pic>
        <p:nvPicPr>
          <p:cNvPr id="151" name="Picture 2" descr="Picture 2"/>
          <p:cNvPicPr>
            <a:picLocks noChangeAspect="1"/>
          </p:cNvPicPr>
          <p:nvPr/>
        </p:nvPicPr>
        <p:blipFill>
          <a:blip r:embed="rId3">
            <a:extLst/>
          </a:blip>
          <a:stretch>
            <a:fillRect/>
          </a:stretch>
        </p:blipFill>
        <p:spPr>
          <a:xfrm>
            <a:off x="4243420" y="1390341"/>
            <a:ext cx="4197097" cy="4197098"/>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Rectangle 4"/>
          <p:cNvSpPr/>
          <p:nvPr/>
        </p:nvSpPr>
        <p:spPr>
          <a:xfrm>
            <a:off x="-1" y="353882"/>
            <a:ext cx="5190980" cy="731522"/>
          </a:xfrm>
          <a:prstGeom prst="rect">
            <a:avLst/>
          </a:prstGeom>
          <a:solidFill>
            <a:schemeClr val="accent6"/>
          </a:solidFill>
          <a:ln w="12700">
            <a:miter lim="400000"/>
          </a:ln>
        </p:spPr>
        <p:txBody>
          <a:bodyPr lIns="45719" rIns="45719" anchor="ctr"/>
          <a:lstStyle/>
          <a:p>
            <a:pPr algn="ctr">
              <a:defRPr sz="1300">
                <a:solidFill>
                  <a:srgbClr val="FFFFFF"/>
                </a:solidFill>
              </a:defRPr>
            </a:pPr>
          </a:p>
        </p:txBody>
      </p:sp>
      <p:sp>
        <p:nvSpPr>
          <p:cNvPr id="154" name="Title 1"/>
          <p:cNvSpPr txBox="1"/>
          <p:nvPr>
            <p:ph type="title"/>
          </p:nvPr>
        </p:nvSpPr>
        <p:spPr>
          <a:xfrm>
            <a:off x="-103268" y="455484"/>
            <a:ext cx="5027546" cy="727774"/>
          </a:xfrm>
          <a:prstGeom prst="rect">
            <a:avLst/>
          </a:prstGeom>
        </p:spPr>
        <p:txBody>
          <a:bodyPr/>
          <a:lstStyle>
            <a:lvl1pPr defTabSz="749808">
              <a:defRPr sz="3607">
                <a:solidFill>
                  <a:srgbClr val="FFFFFF"/>
                </a:solidFill>
              </a:defRPr>
            </a:lvl1pPr>
          </a:lstStyle>
          <a:p>
            <a:pPr/>
            <a:r>
              <a:t>   What Is All That Stuff?</a:t>
            </a:r>
          </a:p>
        </p:txBody>
      </p:sp>
      <p:pic>
        <p:nvPicPr>
          <p:cNvPr id="155" name="Content Placeholder 6" descr="Content Placeholder 6"/>
          <p:cNvPicPr>
            <a:picLocks noChangeAspect="1"/>
          </p:cNvPicPr>
          <p:nvPr/>
        </p:nvPicPr>
        <p:blipFill>
          <a:blip r:embed="rId2">
            <a:extLst/>
          </a:blip>
          <a:stretch>
            <a:fillRect/>
          </a:stretch>
        </p:blipFill>
        <p:spPr>
          <a:xfrm>
            <a:off x="1303848" y="1182929"/>
            <a:ext cx="6333299" cy="4749974"/>
          </a:xfrm>
          <a:prstGeom prst="rect">
            <a:avLst/>
          </a:prstGeom>
          <a:ln w="12700">
            <a:miter lim="400000"/>
          </a:ln>
        </p:spPr>
      </p:pic>
      <p:sp>
        <p:nvSpPr>
          <p:cNvPr id="156" name="Straight Arrow Connector 7"/>
          <p:cNvSpPr/>
          <p:nvPr/>
        </p:nvSpPr>
        <p:spPr>
          <a:xfrm flipH="1" flipV="1">
            <a:off x="4750391" y="4825456"/>
            <a:ext cx="624485" cy="876602"/>
          </a:xfrm>
          <a:prstGeom prst="line">
            <a:avLst/>
          </a:prstGeom>
          <a:ln w="73025">
            <a:solidFill>
              <a:schemeClr val="accent2"/>
            </a:solidFill>
            <a:miter/>
            <a:tailEnd type="triangle"/>
          </a:ln>
        </p:spPr>
        <p:txBody>
          <a:bodyPr lIns="45719" rIns="45719"/>
          <a:lstStyle/>
          <a:p>
            <a:pPr/>
          </a:p>
        </p:txBody>
      </p:sp>
      <p:sp>
        <p:nvSpPr>
          <p:cNvPr id="157" name="Straight Arrow Connector 21"/>
          <p:cNvSpPr/>
          <p:nvPr/>
        </p:nvSpPr>
        <p:spPr>
          <a:xfrm flipV="1">
            <a:off x="5319824" y="4788210"/>
            <a:ext cx="845024" cy="928838"/>
          </a:xfrm>
          <a:prstGeom prst="line">
            <a:avLst/>
          </a:prstGeom>
          <a:ln w="73025">
            <a:solidFill>
              <a:schemeClr val="accent2"/>
            </a:solidFill>
            <a:miter/>
            <a:tailEnd type="triangle"/>
          </a:ln>
        </p:spPr>
        <p:txBody>
          <a:bodyPr lIns="45719" rIns="45719"/>
          <a:lstStyle/>
          <a:p>
            <a:pPr/>
          </a:p>
        </p:txBody>
      </p:sp>
      <p:sp>
        <p:nvSpPr>
          <p:cNvPr id="158" name="Straight Arrow Connector 37"/>
          <p:cNvSpPr/>
          <p:nvPr/>
        </p:nvSpPr>
        <p:spPr>
          <a:xfrm flipH="1" flipV="1">
            <a:off x="3568272" y="5198155"/>
            <a:ext cx="1794809" cy="491407"/>
          </a:xfrm>
          <a:prstGeom prst="line">
            <a:avLst/>
          </a:prstGeom>
          <a:ln w="73025">
            <a:solidFill>
              <a:schemeClr val="accent2"/>
            </a:solidFill>
            <a:miter/>
            <a:tailEnd type="triangle"/>
          </a:ln>
        </p:spPr>
        <p:txBody>
          <a:bodyPr lIns="45719" rIns="45719"/>
          <a:lstStyle/>
          <a:p>
            <a:pP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0" name="Content Placeholder 5" descr="Content Placeholder 5"/>
          <p:cNvPicPr>
            <a:picLocks noChangeAspect="1"/>
          </p:cNvPicPr>
          <p:nvPr/>
        </p:nvPicPr>
        <p:blipFill>
          <a:blip r:embed="rId2">
            <a:extLst/>
          </a:blip>
          <a:stretch>
            <a:fillRect/>
          </a:stretch>
        </p:blipFill>
        <p:spPr>
          <a:xfrm>
            <a:off x="1104900" y="1257300"/>
            <a:ext cx="6400800" cy="4800600"/>
          </a:xfrm>
          <a:prstGeom prst="rect">
            <a:avLst/>
          </a:prstGeom>
          <a:ln w="12700">
            <a:miter lim="400000"/>
          </a:ln>
        </p:spPr>
      </p:pic>
      <p:sp>
        <p:nvSpPr>
          <p:cNvPr id="161" name="Rectangle 4"/>
          <p:cNvSpPr/>
          <p:nvPr/>
        </p:nvSpPr>
        <p:spPr>
          <a:xfrm>
            <a:off x="-1" y="338892"/>
            <a:ext cx="5190980" cy="814617"/>
          </a:xfrm>
          <a:prstGeom prst="rect">
            <a:avLst/>
          </a:prstGeom>
          <a:solidFill>
            <a:schemeClr val="accent6"/>
          </a:solidFill>
          <a:ln w="12700">
            <a:miter lim="400000"/>
          </a:ln>
        </p:spPr>
        <p:txBody>
          <a:bodyPr lIns="45719" rIns="45719" anchor="ctr"/>
          <a:lstStyle/>
          <a:p>
            <a:pPr algn="ctr">
              <a:defRPr sz="1300">
                <a:solidFill>
                  <a:srgbClr val="FFFFFF"/>
                </a:solidFill>
              </a:defRPr>
            </a:pPr>
          </a:p>
        </p:txBody>
      </p:sp>
      <p:sp>
        <p:nvSpPr>
          <p:cNvPr id="162" name="Title 1"/>
          <p:cNvSpPr txBox="1"/>
          <p:nvPr>
            <p:ph type="title"/>
          </p:nvPr>
        </p:nvSpPr>
        <p:spPr>
          <a:xfrm>
            <a:off x="209550" y="276225"/>
            <a:ext cx="8191500" cy="1325564"/>
          </a:xfrm>
          <a:prstGeom prst="rect">
            <a:avLst/>
          </a:prstGeom>
        </p:spPr>
        <p:txBody>
          <a:bodyPr/>
          <a:lstStyle>
            <a:lvl1pPr>
              <a:defRPr>
                <a:solidFill>
                  <a:srgbClr val="FFFFFF"/>
                </a:solidFill>
              </a:defRPr>
            </a:lvl1pPr>
          </a:lstStyle>
          <a:p>
            <a:pPr/>
            <a:r>
              <a:t>Mystery “Big Box”</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4" name="Picture 4" descr="Picture 4"/>
          <p:cNvPicPr>
            <a:picLocks noChangeAspect="1"/>
          </p:cNvPicPr>
          <p:nvPr/>
        </p:nvPicPr>
        <p:blipFill>
          <a:blip r:embed="rId3">
            <a:extLst/>
          </a:blip>
          <a:stretch>
            <a:fillRect/>
          </a:stretch>
        </p:blipFill>
        <p:spPr>
          <a:xfrm>
            <a:off x="5356223" y="1457973"/>
            <a:ext cx="3555038" cy="3091154"/>
          </a:xfrm>
          <a:prstGeom prst="rect">
            <a:avLst/>
          </a:prstGeom>
          <a:ln w="25400">
            <a:solidFill>
              <a:srgbClr val="FF9300"/>
            </a:solidFill>
            <a:miter lim="400000"/>
          </a:ln>
        </p:spPr>
      </p:pic>
      <p:sp>
        <p:nvSpPr>
          <p:cNvPr id="165" name="Rectangle 8"/>
          <p:cNvSpPr/>
          <p:nvPr/>
        </p:nvSpPr>
        <p:spPr>
          <a:xfrm>
            <a:off x="-1" y="338892"/>
            <a:ext cx="4389122" cy="731522"/>
          </a:xfrm>
          <a:prstGeom prst="rect">
            <a:avLst/>
          </a:prstGeom>
          <a:solidFill>
            <a:schemeClr val="accent6"/>
          </a:solidFill>
          <a:ln w="12700">
            <a:miter lim="400000"/>
          </a:ln>
        </p:spPr>
        <p:txBody>
          <a:bodyPr lIns="45719" rIns="45719" anchor="ctr"/>
          <a:lstStyle/>
          <a:p>
            <a:pPr algn="ctr">
              <a:defRPr sz="1300">
                <a:solidFill>
                  <a:srgbClr val="FFFFFF"/>
                </a:solidFill>
              </a:defRPr>
            </a:pPr>
          </a:p>
        </p:txBody>
      </p:sp>
      <p:sp>
        <p:nvSpPr>
          <p:cNvPr id="166" name="Title 1"/>
          <p:cNvSpPr txBox="1"/>
          <p:nvPr>
            <p:ph type="title"/>
          </p:nvPr>
        </p:nvSpPr>
        <p:spPr>
          <a:prstGeom prst="rect">
            <a:avLst/>
          </a:prstGeom>
        </p:spPr>
        <p:txBody>
          <a:bodyPr/>
          <a:lstStyle>
            <a:lvl1pPr>
              <a:defRPr>
                <a:solidFill>
                  <a:srgbClr val="FFFFFF"/>
                </a:solidFill>
              </a:defRPr>
            </a:lvl1pPr>
          </a:lstStyle>
          <a:p>
            <a:pPr/>
            <a:r>
              <a:t>How it started</a:t>
            </a:r>
          </a:p>
        </p:txBody>
      </p:sp>
      <p:pic>
        <p:nvPicPr>
          <p:cNvPr id="167" name="Picture 2" descr="Picture 2"/>
          <p:cNvPicPr>
            <a:picLocks noChangeAspect="1"/>
          </p:cNvPicPr>
          <p:nvPr/>
        </p:nvPicPr>
        <p:blipFill>
          <a:blip r:embed="rId4">
            <a:extLst/>
          </a:blip>
          <a:stretch>
            <a:fillRect/>
          </a:stretch>
        </p:blipFill>
        <p:spPr>
          <a:xfrm>
            <a:off x="290168" y="4468959"/>
            <a:ext cx="2410254" cy="1602816"/>
          </a:xfrm>
          <a:prstGeom prst="rect">
            <a:avLst/>
          </a:prstGeom>
          <a:ln w="25400">
            <a:solidFill>
              <a:srgbClr val="FF9300"/>
            </a:solidFill>
            <a:miter lim="400000"/>
          </a:ln>
        </p:spPr>
      </p:pic>
      <p:pic>
        <p:nvPicPr>
          <p:cNvPr id="168" name="Picture 14" descr="Picture 14"/>
          <p:cNvPicPr>
            <a:picLocks noChangeAspect="1"/>
          </p:cNvPicPr>
          <p:nvPr/>
        </p:nvPicPr>
        <p:blipFill>
          <a:blip r:embed="rId5">
            <a:extLst/>
          </a:blip>
          <a:stretch>
            <a:fillRect/>
          </a:stretch>
        </p:blipFill>
        <p:spPr>
          <a:xfrm>
            <a:off x="352294" y="1842517"/>
            <a:ext cx="2286001" cy="1123363"/>
          </a:xfrm>
          <a:prstGeom prst="rect">
            <a:avLst/>
          </a:prstGeom>
          <a:ln w="12700">
            <a:miter lim="400000"/>
          </a:ln>
        </p:spPr>
      </p:pic>
      <p:pic>
        <p:nvPicPr>
          <p:cNvPr id="169" name="Picture 4" descr="Picture 4"/>
          <p:cNvPicPr>
            <a:picLocks noChangeAspect="1"/>
          </p:cNvPicPr>
          <p:nvPr/>
        </p:nvPicPr>
        <p:blipFill>
          <a:blip r:embed="rId6">
            <a:extLst/>
          </a:blip>
          <a:stretch>
            <a:fillRect/>
          </a:stretch>
        </p:blipFill>
        <p:spPr>
          <a:xfrm>
            <a:off x="2805105" y="2074049"/>
            <a:ext cx="2371609" cy="3162145"/>
          </a:xfrm>
          <a:prstGeom prst="rect">
            <a:avLst/>
          </a:prstGeom>
          <a:ln w="12700">
            <a:miter lim="400000"/>
          </a:ln>
        </p:spPr>
      </p:pic>
      <p:grpSp>
        <p:nvGrpSpPr>
          <p:cNvPr id="175" name="Group 23"/>
          <p:cNvGrpSpPr/>
          <p:nvPr/>
        </p:nvGrpSpPr>
        <p:grpSpPr>
          <a:xfrm>
            <a:off x="5343523" y="4673899"/>
            <a:ext cx="1576273" cy="1192937"/>
            <a:chOff x="0" y="0"/>
            <a:chExt cx="1576272" cy="1192935"/>
          </a:xfrm>
        </p:grpSpPr>
        <p:grpSp>
          <p:nvGrpSpPr>
            <p:cNvPr id="172" name="Rectangle 16"/>
            <p:cNvGrpSpPr/>
            <p:nvPr/>
          </p:nvGrpSpPr>
          <p:grpSpPr>
            <a:xfrm>
              <a:off x="-1" y="-1"/>
              <a:ext cx="1576274" cy="594515"/>
              <a:chOff x="0" y="0"/>
              <a:chExt cx="1576272" cy="594514"/>
            </a:xfrm>
          </p:grpSpPr>
          <p:sp>
            <p:nvSpPr>
              <p:cNvPr id="170" name="Rectangle"/>
              <p:cNvSpPr/>
              <p:nvPr/>
            </p:nvSpPr>
            <p:spPr>
              <a:xfrm>
                <a:off x="-1" y="-1"/>
                <a:ext cx="1576274" cy="594516"/>
              </a:xfrm>
              <a:prstGeom prst="rect">
                <a:avLst/>
              </a:prstGeom>
              <a:solidFill>
                <a:srgbClr val="385724"/>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71" name="Warner Parks"/>
              <p:cNvSpPr txBox="1"/>
              <p:nvPr/>
            </p:nvSpPr>
            <p:spPr>
              <a:xfrm>
                <a:off x="-1" y="111837"/>
                <a:ext cx="1576274" cy="370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latin typeface="Myriad Pro"/>
                    <a:ea typeface="Myriad Pro"/>
                    <a:cs typeface="Myriad Pro"/>
                    <a:sym typeface="Myriad Pro"/>
                  </a:defRPr>
                </a:lvl1pPr>
              </a:lstStyle>
              <a:p>
                <a:pPr/>
                <a:r>
                  <a:t>Warner Parks </a:t>
                </a:r>
              </a:p>
            </p:txBody>
          </p:sp>
        </p:grpSp>
        <p:sp>
          <p:nvSpPr>
            <p:cNvPr id="173" name="Straight Connector 19"/>
            <p:cNvSpPr/>
            <p:nvPr/>
          </p:nvSpPr>
          <p:spPr>
            <a:xfrm flipH="1">
              <a:off x="787419" y="603139"/>
              <a:ext cx="718" cy="580455"/>
            </a:xfrm>
            <a:prstGeom prst="line">
              <a:avLst/>
            </a:prstGeom>
            <a:noFill/>
            <a:ln w="28575" cap="flat">
              <a:solidFill>
                <a:srgbClr val="535353"/>
              </a:solidFill>
              <a:prstDash val="solid"/>
              <a:miter lim="800000"/>
            </a:ln>
            <a:effectLst/>
          </p:spPr>
          <p:txBody>
            <a:bodyPr wrap="square" lIns="45719" tIns="45719" rIns="45719" bIns="45719" numCol="1" anchor="t">
              <a:noAutofit/>
            </a:bodyPr>
            <a:lstStyle/>
            <a:p>
              <a:pPr/>
            </a:p>
          </p:txBody>
        </p:sp>
        <p:sp>
          <p:nvSpPr>
            <p:cNvPr id="174" name="Straight Connector 22"/>
            <p:cNvSpPr/>
            <p:nvPr/>
          </p:nvSpPr>
          <p:spPr>
            <a:xfrm>
              <a:off x="650260" y="1192220"/>
              <a:ext cx="274321" cy="716"/>
            </a:xfrm>
            <a:prstGeom prst="line">
              <a:avLst/>
            </a:prstGeom>
            <a:noFill/>
            <a:ln w="57150" cap="flat">
              <a:solidFill>
                <a:srgbClr val="535353"/>
              </a:solidFill>
              <a:prstDash val="solid"/>
              <a:miter lim="800000"/>
            </a:ln>
            <a:effectLst/>
          </p:spPr>
          <p:txBody>
            <a:bodyPr wrap="square" lIns="45719" tIns="45719" rIns="45719" bIns="45719" numCol="1" anchor="t">
              <a:noAutofit/>
            </a:bodyPr>
            <a:lstStyle/>
            <a:p>
              <a:pPr/>
            </a:p>
          </p:txBody>
        </p:sp>
      </p:grpSp>
      <p:pic>
        <p:nvPicPr>
          <p:cNvPr id="176" name="Picture 11" descr="Picture 11"/>
          <p:cNvPicPr>
            <a:picLocks noChangeAspect="1"/>
          </p:cNvPicPr>
          <p:nvPr/>
        </p:nvPicPr>
        <p:blipFill>
          <a:blip r:embed="rId7">
            <a:extLst/>
          </a:blip>
          <a:stretch>
            <a:fillRect/>
          </a:stretch>
        </p:blipFill>
        <p:spPr>
          <a:xfrm>
            <a:off x="790355" y="3117708"/>
            <a:ext cx="1409880" cy="1074828"/>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Straight Connector 19"/>
          <p:cNvSpPr/>
          <p:nvPr/>
        </p:nvSpPr>
        <p:spPr>
          <a:xfrm flipH="1" flipV="1">
            <a:off x="5016616" y="1716922"/>
            <a:ext cx="2560321" cy="1991361"/>
          </a:xfrm>
          <a:prstGeom prst="line">
            <a:avLst/>
          </a:prstGeom>
          <a:ln w="57150">
            <a:solidFill>
              <a:schemeClr val="accent2"/>
            </a:solidFill>
            <a:miter/>
          </a:ln>
        </p:spPr>
        <p:txBody>
          <a:bodyPr lIns="45719" rIns="45719"/>
          <a:lstStyle/>
          <a:p>
            <a:pPr/>
          </a:p>
        </p:txBody>
      </p:sp>
      <p:sp>
        <p:nvSpPr>
          <p:cNvPr id="181" name="Straight Connector 20"/>
          <p:cNvSpPr/>
          <p:nvPr/>
        </p:nvSpPr>
        <p:spPr>
          <a:xfrm flipH="1">
            <a:off x="1605280" y="1719050"/>
            <a:ext cx="2560321" cy="1991362"/>
          </a:xfrm>
          <a:prstGeom prst="line">
            <a:avLst/>
          </a:prstGeom>
          <a:ln w="57150">
            <a:solidFill>
              <a:schemeClr val="accent2"/>
            </a:solidFill>
            <a:miter/>
          </a:ln>
        </p:spPr>
        <p:txBody>
          <a:bodyPr lIns="45719" rIns="45719"/>
          <a:lstStyle/>
          <a:p>
            <a:pPr/>
          </a:p>
        </p:txBody>
      </p:sp>
      <p:sp>
        <p:nvSpPr>
          <p:cNvPr id="182" name="Straight Connector 18"/>
          <p:cNvSpPr/>
          <p:nvPr/>
        </p:nvSpPr>
        <p:spPr>
          <a:xfrm flipV="1">
            <a:off x="5016615" y="3411630"/>
            <a:ext cx="2560321" cy="1991361"/>
          </a:xfrm>
          <a:prstGeom prst="line">
            <a:avLst/>
          </a:prstGeom>
          <a:ln w="57150">
            <a:solidFill>
              <a:schemeClr val="accent2"/>
            </a:solidFill>
            <a:miter/>
          </a:ln>
        </p:spPr>
        <p:txBody>
          <a:bodyPr lIns="45719" rIns="45719"/>
          <a:lstStyle/>
          <a:p>
            <a:pPr/>
          </a:p>
        </p:txBody>
      </p:sp>
      <p:sp>
        <p:nvSpPr>
          <p:cNvPr id="183" name="Straight Connector 6"/>
          <p:cNvSpPr/>
          <p:nvPr/>
        </p:nvSpPr>
        <p:spPr>
          <a:xfrm>
            <a:off x="1605279" y="3413760"/>
            <a:ext cx="2560322" cy="1991360"/>
          </a:xfrm>
          <a:prstGeom prst="line">
            <a:avLst/>
          </a:prstGeom>
          <a:ln w="57150">
            <a:solidFill>
              <a:schemeClr val="accent2"/>
            </a:solidFill>
            <a:miter/>
          </a:ln>
        </p:spPr>
        <p:txBody>
          <a:bodyPr lIns="45719" rIns="45719"/>
          <a:lstStyle/>
          <a:p>
            <a:pPr/>
          </a:p>
        </p:txBody>
      </p:sp>
      <p:sp>
        <p:nvSpPr>
          <p:cNvPr id="184" name="Rectangle 10"/>
          <p:cNvSpPr/>
          <p:nvPr/>
        </p:nvSpPr>
        <p:spPr>
          <a:xfrm>
            <a:off x="-1" y="338892"/>
            <a:ext cx="4737776" cy="731522"/>
          </a:xfrm>
          <a:prstGeom prst="rect">
            <a:avLst/>
          </a:prstGeom>
          <a:solidFill>
            <a:schemeClr val="accent6"/>
          </a:solidFill>
          <a:ln w="12700">
            <a:miter lim="400000"/>
          </a:ln>
          <a:extLst>
            <a:ext uri="{C572A759-6A51-4108-AA02-DFA0A04FC94B}">
              <ma14:wrappingTextBoxFlag xmlns:ma14="http://schemas.microsoft.com/office/mac/drawingml/2011/main" val="1"/>
            </a:ext>
          </a:extLst>
        </p:spPr>
        <p:txBody>
          <a:bodyPr lIns="45719" rIns="45719" anchor="ctr"/>
          <a:lstStyle>
            <a:lvl1pPr algn="ctr">
              <a:defRPr sz="4300">
                <a:solidFill>
                  <a:srgbClr val="FFFFFF"/>
                </a:solidFill>
                <a:latin typeface="+mj-lt"/>
                <a:ea typeface="+mj-ea"/>
                <a:cs typeface="+mj-cs"/>
                <a:sym typeface="Helvetica"/>
              </a:defRPr>
            </a:lvl1pPr>
          </a:lstStyle>
          <a:p>
            <a:pPr/>
            <a:r>
              <a:t>Secret Weapon</a:t>
            </a:r>
          </a:p>
        </p:txBody>
      </p:sp>
      <p:pic>
        <p:nvPicPr>
          <p:cNvPr id="185" name="Picture 7" descr="Picture 7"/>
          <p:cNvPicPr>
            <a:picLocks noChangeAspect="1"/>
          </p:cNvPicPr>
          <p:nvPr/>
        </p:nvPicPr>
        <p:blipFill>
          <a:blip r:embed="rId3">
            <a:extLst/>
          </a:blip>
          <a:srcRect l="0" t="0" r="2510" b="6051"/>
          <a:stretch>
            <a:fillRect/>
          </a:stretch>
        </p:blipFill>
        <p:spPr>
          <a:xfrm>
            <a:off x="345037" y="2362722"/>
            <a:ext cx="2317751" cy="22074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a:miter lim="400000"/>
          </a:ln>
        </p:spPr>
      </p:pic>
      <p:sp>
        <p:nvSpPr>
          <p:cNvPr id="186" name="Rectangle 13"/>
          <p:cNvSpPr txBox="1"/>
          <p:nvPr/>
        </p:nvSpPr>
        <p:spPr>
          <a:xfrm>
            <a:off x="774000" y="4720306"/>
            <a:ext cx="1459667" cy="332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600">
                <a:solidFill>
                  <a:srgbClr val="535353"/>
                </a:solidFill>
                <a:latin typeface="Myriad Pro"/>
                <a:ea typeface="Myriad Pro"/>
                <a:cs typeface="Myriad Pro"/>
                <a:sym typeface="Myriad Pro"/>
              </a:defRPr>
            </a:lvl1pPr>
          </a:lstStyle>
          <a:p>
            <a:pPr/>
            <a:r>
              <a:t>Steve Manning</a:t>
            </a:r>
          </a:p>
        </p:txBody>
      </p:sp>
      <p:sp>
        <p:nvSpPr>
          <p:cNvPr id="187" name="Rectangle 15"/>
          <p:cNvSpPr txBox="1"/>
          <p:nvPr/>
        </p:nvSpPr>
        <p:spPr>
          <a:xfrm>
            <a:off x="6793731" y="4720306"/>
            <a:ext cx="1120637" cy="332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600">
                <a:solidFill>
                  <a:srgbClr val="535353"/>
                </a:solidFill>
                <a:latin typeface="Myriad Pro"/>
                <a:ea typeface="Myriad Pro"/>
                <a:cs typeface="Myriad Pro"/>
                <a:sym typeface="Myriad Pro"/>
              </a:defRPr>
            </a:lvl1pPr>
          </a:lstStyle>
          <a:p>
            <a:pPr/>
            <a:r>
              <a:t>Lee Patrick</a:t>
            </a:r>
          </a:p>
        </p:txBody>
      </p:sp>
      <p:pic>
        <p:nvPicPr>
          <p:cNvPr id="188" name="Picture 11" descr="Picture 11"/>
          <p:cNvPicPr>
            <a:picLocks noChangeAspect="1"/>
          </p:cNvPicPr>
          <p:nvPr/>
        </p:nvPicPr>
        <p:blipFill>
          <a:blip r:embed="rId4">
            <a:extLst/>
          </a:blip>
          <a:stretch>
            <a:fillRect/>
          </a:stretch>
        </p:blipFill>
        <p:spPr>
          <a:xfrm>
            <a:off x="3410711" y="4422893"/>
            <a:ext cx="2322578" cy="1770626"/>
          </a:xfrm>
          <a:prstGeom prst="rect">
            <a:avLst/>
          </a:prstGeom>
          <a:ln w="12700">
            <a:miter lim="400000"/>
          </a:ln>
        </p:spPr>
      </p:pic>
      <p:pic>
        <p:nvPicPr>
          <p:cNvPr id="189" name="Picture 3" descr="Picture 3"/>
          <p:cNvPicPr>
            <a:picLocks noChangeAspect="1"/>
          </p:cNvPicPr>
          <p:nvPr/>
        </p:nvPicPr>
        <p:blipFill>
          <a:blip r:embed="rId5">
            <a:extLst/>
          </a:blip>
          <a:srcRect l="16407" t="2" r="12910" b="353"/>
          <a:stretch>
            <a:fillRect/>
          </a:stretch>
        </p:blipFill>
        <p:spPr>
          <a:xfrm>
            <a:off x="6190416" y="2366362"/>
            <a:ext cx="2327276" cy="22002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544" y="0"/>
                </a:moveTo>
                <a:cubicBezTo>
                  <a:pt x="4172" y="625"/>
                  <a:pt x="0" y="5202"/>
                  <a:pt x="0" y="10761"/>
                </a:cubicBezTo>
                <a:cubicBezTo>
                  <a:pt x="0" y="16747"/>
                  <a:pt x="4835" y="21600"/>
                  <a:pt x="10800" y="21600"/>
                </a:cubicBezTo>
                <a:cubicBezTo>
                  <a:pt x="16765" y="21600"/>
                  <a:pt x="21600" y="16747"/>
                  <a:pt x="21600" y="10761"/>
                </a:cubicBezTo>
                <a:cubicBezTo>
                  <a:pt x="21600" y="5202"/>
                  <a:pt x="17428" y="625"/>
                  <a:pt x="12056" y="0"/>
                </a:cubicBezTo>
                <a:lnTo>
                  <a:pt x="9544" y="0"/>
                </a:lnTo>
                <a:close/>
              </a:path>
            </a:pathLst>
          </a:custGeom>
          <a:ln w="25400">
            <a:solidFill>
              <a:srgbClr val="FF9300"/>
            </a:solidFill>
            <a:miter/>
          </a:ln>
        </p:spPr>
      </p:pic>
      <p:pic>
        <p:nvPicPr>
          <p:cNvPr id="190" name="Picture 9" descr="Picture 9"/>
          <p:cNvPicPr>
            <a:picLocks noChangeAspect="1"/>
          </p:cNvPicPr>
          <p:nvPr/>
        </p:nvPicPr>
        <p:blipFill>
          <a:blip r:embed="rId6">
            <a:extLst/>
          </a:blip>
          <a:stretch>
            <a:fillRect/>
          </a:stretch>
        </p:blipFill>
        <p:spPr>
          <a:xfrm>
            <a:off x="3410711" y="1312632"/>
            <a:ext cx="2322578" cy="1544511"/>
          </a:xfrm>
          <a:prstGeom prst="rect">
            <a:avLst/>
          </a:prstGeom>
          <a:ln w="12700">
            <a:miter lim="400000"/>
          </a:ln>
        </p:spPr>
      </p:pic>
      <p:pic>
        <p:nvPicPr>
          <p:cNvPr id="191" name="Zone Civic Improvement Commendation copy.jpg" descr="Zone Civic Improvement Commendation copy.jpg"/>
          <p:cNvPicPr>
            <a:picLocks noChangeAspect="1"/>
          </p:cNvPicPr>
          <p:nvPr/>
        </p:nvPicPr>
        <p:blipFill>
          <a:blip r:embed="rId7">
            <a:extLst/>
          </a:blip>
          <a:srcRect l="194" t="5315" r="207" b="5320"/>
          <a:stretch>
            <a:fillRect/>
          </a:stretch>
        </p:blipFill>
        <p:spPr>
          <a:xfrm>
            <a:off x="293269" y="2374865"/>
            <a:ext cx="2421288" cy="2337419"/>
          </a:xfrm>
          <a:custGeom>
            <a:avLst/>
            <a:gdLst/>
            <a:ahLst/>
            <a:cxnLst>
              <a:cxn ang="0">
                <a:pos x="wd2" y="hd2"/>
              </a:cxn>
              <a:cxn ang="5400000">
                <a:pos x="wd2" y="hd2"/>
              </a:cxn>
              <a:cxn ang="10800000">
                <a:pos x="wd2" y="hd2"/>
              </a:cxn>
              <a:cxn ang="16200000">
                <a:pos x="wd2" y="hd2"/>
              </a:cxn>
            </a:cxnLst>
            <a:rect l="0" t="0" r="r" b="b"/>
            <a:pathLst>
              <a:path w="19679" h="20595" fill="norm" stroke="1" extrusionOk="0">
                <a:moveTo>
                  <a:pt x="9839" y="0"/>
                </a:moveTo>
                <a:cubicBezTo>
                  <a:pt x="7321" y="0"/>
                  <a:pt x="4803" y="1007"/>
                  <a:pt x="2881" y="3018"/>
                </a:cubicBezTo>
                <a:cubicBezTo>
                  <a:pt x="-961" y="7039"/>
                  <a:pt x="-961" y="13557"/>
                  <a:pt x="2881" y="17578"/>
                </a:cubicBezTo>
                <a:cubicBezTo>
                  <a:pt x="6724" y="21600"/>
                  <a:pt x="12954" y="21600"/>
                  <a:pt x="16797" y="17578"/>
                </a:cubicBezTo>
                <a:cubicBezTo>
                  <a:pt x="20639" y="13557"/>
                  <a:pt x="20639" y="7039"/>
                  <a:pt x="16797" y="3018"/>
                </a:cubicBezTo>
                <a:cubicBezTo>
                  <a:pt x="14875" y="1007"/>
                  <a:pt x="12357" y="0"/>
                  <a:pt x="9839" y="0"/>
                </a:cubicBezTo>
                <a:close/>
              </a:path>
            </a:pathLst>
          </a:custGeom>
          <a:ln w="25400">
            <a:solidFill>
              <a:srgbClr val="FF9300"/>
            </a:solidFill>
            <a:miter/>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